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1_10CAB445.xml" ContentType="application/vnd.ms-powerpoint.comments+xml"/>
  <Override PartName="/ppt/notesSlides/notesSlide9.xml" ContentType="application/vnd.openxmlformats-officedocument.presentationml.notesSlide+xml"/>
  <Override PartName="/ppt/comments/modernComment_1DE_5C19099A.xml" ContentType="application/vnd.ms-powerpoint.comments+xml"/>
  <Override PartName="/ppt/comments/modernComment_1DD_CBC0CD64.xml" ContentType="application/vnd.ms-powerpoint.comments+xml"/>
  <Override PartName="/ppt/comments/modernComment_1DF_CE322DF8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CB_7DBEEF4D.xml" ContentType="application/vnd.ms-powerpoint.comments+xml"/>
  <Override PartName="/ppt/notesSlides/notesSlide23.xml" ContentType="application/vnd.openxmlformats-officedocument.presentationml.notesSlide+xml"/>
  <Override PartName="/ppt/comments/modernComment_1E8_C139716C.xml" ContentType="application/vnd.ms-powerpoint.comments+xml"/>
  <Override PartName="/ppt/comments/modernComment_1D2_267FD894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52"/>
  </p:notesMasterIdLst>
  <p:handoutMasterIdLst>
    <p:handoutMasterId r:id="rId53"/>
  </p:handoutMasterIdLst>
  <p:sldIdLst>
    <p:sldId id="446" r:id="rId5"/>
    <p:sldId id="447" r:id="rId6"/>
    <p:sldId id="463" r:id="rId7"/>
    <p:sldId id="449" r:id="rId8"/>
    <p:sldId id="471" r:id="rId9"/>
    <p:sldId id="472" r:id="rId10"/>
    <p:sldId id="500" r:id="rId11"/>
    <p:sldId id="495" r:id="rId12"/>
    <p:sldId id="496" r:id="rId13"/>
    <p:sldId id="497" r:id="rId14"/>
    <p:sldId id="473" r:id="rId15"/>
    <p:sldId id="470" r:id="rId16"/>
    <p:sldId id="257" r:id="rId17"/>
    <p:sldId id="499" r:id="rId18"/>
    <p:sldId id="478" r:id="rId19"/>
    <p:sldId id="477" r:id="rId20"/>
    <p:sldId id="479" r:id="rId21"/>
    <p:sldId id="453" r:id="rId22"/>
    <p:sldId id="259" r:id="rId23"/>
    <p:sldId id="456" r:id="rId24"/>
    <p:sldId id="480" r:id="rId25"/>
    <p:sldId id="260" r:id="rId26"/>
    <p:sldId id="481" r:id="rId27"/>
    <p:sldId id="483" r:id="rId28"/>
    <p:sldId id="482" r:id="rId29"/>
    <p:sldId id="484" r:id="rId30"/>
    <p:sldId id="485" r:id="rId31"/>
    <p:sldId id="464" r:id="rId32"/>
    <p:sldId id="474" r:id="rId33"/>
    <p:sldId id="475" r:id="rId34"/>
    <p:sldId id="476" r:id="rId35"/>
    <p:sldId id="486" r:id="rId36"/>
    <p:sldId id="458" r:id="rId37"/>
    <p:sldId id="459" r:id="rId38"/>
    <p:sldId id="460" r:id="rId39"/>
    <p:sldId id="488" r:id="rId40"/>
    <p:sldId id="466" r:id="rId41"/>
    <p:sldId id="492" r:id="rId42"/>
    <p:sldId id="498" r:id="rId43"/>
    <p:sldId id="491" r:id="rId44"/>
    <p:sldId id="441" r:id="rId45"/>
    <p:sldId id="489" r:id="rId46"/>
    <p:sldId id="490" r:id="rId47"/>
    <p:sldId id="493" r:id="rId48"/>
    <p:sldId id="462" r:id="rId49"/>
    <p:sldId id="487" r:id="rId50"/>
    <p:sldId id="49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046C9C2-B846-517F-EA9C-42012D47168A}" name="Philipp Beer" initials="PB" userId="S::philipp@sciscry.ai::65d11b11-8f16-45ad-9f97-5fe540e9d4f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1"/>
    <p:restoredTop sz="82940"/>
  </p:normalViewPr>
  <p:slideViewPr>
    <p:cSldViewPr snapToGrid="0">
      <p:cViewPr varScale="1">
        <p:scale>
          <a:sx n="180" d="100"/>
          <a:sy n="180" d="100"/>
        </p:scale>
        <p:origin x="224" y="480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omments/modernComment_101_10CAB4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2DCE40-9673-9941-8629-5F76DE74E6E0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1719877" sldId="257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CB_7DBEEF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005290-345E-2849-ACCC-AF091DC24927}" authorId="{A046C9C2-B846-517F-EA9C-42012D47168A}" created="2022-02-04T10:45:47.095">
    <pc:sldMkLst xmlns:pc="http://schemas.microsoft.com/office/powerpoint/2013/main/command">
      <pc:docMk/>
      <pc:sldMk cId="2109665101" sldId="459"/>
    </pc:sldMkLst>
    <p188:txBody>
      <a:bodyPr/>
      <a:lstStyle/>
      <a:p>
        <a:r>
          <a:rPr lang="en-DE"/>
          <a:t>add main conclusion in writing add the bottom of the slides</a:t>
        </a:r>
      </a:p>
    </p188:txBody>
  </p188:cm>
</p188:cmLst>
</file>

<file path=ppt/comments/modernComment_1D2_267FD89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F73D23C-901E-9948-8F0F-5266D3D765BA}" authorId="{A046C9C2-B846-517F-EA9C-42012D47168A}" created="2022-02-04T10:46:51.207">
    <pc:sldMkLst xmlns:pc="http://schemas.microsoft.com/office/powerpoint/2013/main/command">
      <pc:docMk/>
      <pc:sldMk cId="3008463182" sldId="461"/>
    </pc:sldMkLst>
    <p188:replyLst>
      <p188:reply id="{F90CB345-54AA-3F43-9673-7987BDB00E66}" authorId="{A046C9C2-B846-517F-EA9C-42012D47168A}" created="2022-02-04T10:57:44.036">
        <p188:txBody>
          <a:bodyPr/>
          <a:lstStyle/>
          <a:p>
            <a:r>
              <a:rPr lang="en-DE"/>
              <a:t>add notations for BigO and visualization -&gt; </a:t>
            </a:r>
          </a:p>
        </p188:txBody>
      </p188:reply>
    </p188:replyLst>
    <p188:txBody>
      <a:bodyPr/>
      <a:lstStyle/>
      <a:p>
        <a:r>
          <a:rPr lang="en-DE"/>
          <a:t>present two slides and add a name </a:t>
        </a:r>
      </a:p>
    </p188:txBody>
  </p188:cm>
</p188:cmLst>
</file>

<file path=ppt/comments/modernComment_1DD_CBC0CD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715D09-93F5-BE44-A955-A9B217CBFFE6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18410340" sldId="477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DE_5C1909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3CECAF-A3A9-0640-8557-DAB44C5AB8D9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5144730" sldId="478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DF_CE322D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2765D4-6205-2249-8392-2E949CDCB988}" authorId="{A046C9C2-B846-517F-EA9C-42012D47168A}" created="2022-02-04T10:38:51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59395064" sldId="479"/>
      <ac:spMk id="42" creationId="{5D273919-ED0E-B44A-8D1B-2EDD5FA698A4}"/>
    </ac:deMkLst>
    <p188:replyLst>
      <p188:reply id="{77B7B41A-D4D4-5145-AF69-56DE62B51D52}" authorId="{A046C9C2-B846-517F-EA9C-42012D47168A}" created="2022-05-03T03:40:02.410">
        <p188:txBody>
          <a:bodyPr/>
          <a:lstStyle/>
          <a:p>
            <a:r>
              <a:rPr lang="en-DE"/>
              <a:t>Done</a:t>
            </a:r>
          </a:p>
        </p188:txBody>
      </p188:reply>
    </p188:replyLst>
    <p188:txBody>
      <a:bodyPr/>
      <a:lstStyle/>
      <a:p>
        <a:r>
          <a:rPr lang="en-DE"/>
          <a:t>add a couple examples for intervals to drive the point home what the mean and why they are helpful</a:t>
        </a:r>
      </a:p>
    </p188:txBody>
  </p188:cm>
</p188:cmLst>
</file>

<file path=ppt/comments/modernComment_1E8_C13971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C2B25C-2165-9D45-B6CE-A245FA9F43C0}" authorId="{A046C9C2-B846-517F-EA9C-42012D47168A}" created="2022-02-04T10:58:12.500">
    <pc:sldMkLst xmlns:pc="http://schemas.microsoft.com/office/powerpoint/2013/main/command">
      <pc:docMk/>
      <pc:sldMk cId="2378376199" sldId="441"/>
    </pc:sldMkLst>
    <p188:replyLst>
      <p188:reply id="{D6D37102-AFB3-B640-A45B-D9BF0B16AD0A}" authorId="{A046C9C2-B846-517F-EA9C-42012D47168A}" created="2022-02-04T11:08:17.874">
        <p188:txBody>
          <a:bodyPr/>
          <a:lstStyle/>
          <a:p>
            <a:r>
              <a:rPr lang="en-DE"/>
              <a:t>start with 1 visualization and second slide with all of them.
add conclusions:
- results found / what do we see?
- which statistic is the best</a:t>
            </a:r>
          </a:p>
        </p188:txBody>
      </p188:reply>
      <p188:reply id="{AD56BB65-EE6A-E84A-8D6B-8EEE6D2CB8A2}" authorId="{A046C9C2-B846-517F-EA9C-42012D47168A}" created="2022-02-08T21:23:14.481">
        <p188:txBody>
          <a:bodyPr/>
          <a:lstStyle/>
          <a:p>
            <a:r>
              <a:rPr lang="en-DE"/>
              <a:t>add a slide for category and class matching …</a:t>
            </a:r>
          </a:p>
        </p188:txBody>
      </p188:reply>
    </p188:replyLst>
    <p188:txBody>
      <a:bodyPr/>
      <a:lstStyle/>
      <a:p>
        <a:r>
          <a:rPr lang="en-DE"/>
          <a:t>split up into multiples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0961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419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7006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662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545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785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714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12FB7-79D1-FB47-A16A-8EAB8B162CB1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4275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 dirty="0"/>
              <a:t>pectral leakage – finite data points (if signal is not integer multiple of frequencies it LEAKS into adjacent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8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/>
              <a:t>pectral leakage – finite data points (if signal is not integer multiple of frequencies it LEAKS into adjacent frequencies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2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0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72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Frequencies together with PSD provide information about the contribution of a individual signal</a:t>
            </a:r>
          </a:p>
          <a:p>
            <a:endParaRPr lang="en-US" dirty="0"/>
          </a:p>
          <a:p>
            <a:r>
              <a:rPr lang="en-US" dirty="0"/>
              <a:t>Original idea to avoid distance calculations between frequencies for measure closeness (however may not have gained to much)</a:t>
            </a:r>
          </a:p>
          <a:p>
            <a:r>
              <a:rPr lang="en-US" dirty="0"/>
              <a:t>Goal to describe approximation of the series with ordinal/categorical data to allow for simple is equal comparison (to save compute time)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0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644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3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77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98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8832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Mixed results can also be found</a:t>
            </a:r>
          </a:p>
          <a:p>
            <a:r>
              <a:rPr lang="en-US" dirty="0"/>
              <a:t>Some parts of the </a:t>
            </a:r>
            <a:r>
              <a:rPr lang="en-US" dirty="0" err="1"/>
              <a:t>pattner</a:t>
            </a:r>
            <a:r>
              <a:rPr lang="en-US" dirty="0"/>
              <a:t> (the higher frequency elements are identified) but the lower frequencies not well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Welch’s method has the best results</a:t>
            </a:r>
          </a:p>
          <a:p>
            <a:r>
              <a:rPr lang="en-US" dirty="0"/>
              <a:t>B</a:t>
            </a:r>
            <a:r>
              <a:rPr lang="en-DE" dirty="0"/>
              <a:t>ut all windows have side effects and need to be chosen well</a:t>
            </a:r>
          </a:p>
          <a:p>
            <a:r>
              <a:rPr lang="en-US" dirty="0"/>
              <a:t>C</a:t>
            </a:r>
            <a:r>
              <a:rPr lang="en-DE" dirty="0"/>
              <a:t>hoose different window types to address the topic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97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87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DE" dirty="0"/>
              <a:t>FFT together with windows and summary statistics are a great foundation for ts search algo</a:t>
            </a:r>
          </a:p>
          <a:p>
            <a:pPr marL="171450" indent="-171450">
              <a:buFontTx/>
              <a:buChar char="-"/>
            </a:pPr>
            <a:r>
              <a:rPr lang="en-US" dirty="0"/>
              <a:t>G</a:t>
            </a:r>
            <a:r>
              <a:rPr lang="en-DE" dirty="0"/>
              <a:t>reat run </a:t>
            </a:r>
          </a:p>
          <a:p>
            <a:endParaRPr lang="en-DE" dirty="0"/>
          </a:p>
          <a:p>
            <a:endParaRPr lang="en-DE" dirty="0"/>
          </a:p>
          <a:p>
            <a:r>
              <a:rPr lang="en-DE" dirty="0"/>
              <a:t>- </a:t>
            </a:r>
            <a:r>
              <a:rPr lang="en-US" dirty="0"/>
              <a:t>T</a:t>
            </a:r>
            <a:r>
              <a:rPr lang="en-DE" dirty="0"/>
              <a:t>ry distance measure for frequencies to see if computation time increase significantly and whether accuracy goes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529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</a:t>
            </a:r>
            <a:r>
              <a:rPr lang="en-DE" dirty="0"/>
              <a:t>ry distance measure for frequencies to see if computation time increase significantly and whether accuracy goes up</a:t>
            </a:r>
          </a:p>
          <a:p>
            <a:pPr marL="171450" indent="-171450">
              <a:buFontTx/>
              <a:buChar char="-"/>
            </a:pPr>
            <a:r>
              <a:rPr lang="en-US" dirty="0"/>
              <a:t>H</a:t>
            </a:r>
            <a:r>
              <a:rPr lang="en-DE" dirty="0"/>
              <a:t>andle right side of frequencies with ranges that are built from the opposite and find matching score for both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720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7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99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73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sz="2400" b="1" dirty="0"/>
              <a:t>Dynamic Time Warping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Introduced in 1994 by Berndt and Clifford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Minimized alignment between two time series via cost-matrix and identifying the minimal total path through that time series (warping)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Exhaustive search across two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Times series can be of different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Much more in depth in comparison to simple ED (finds the smallest possible cumulative results)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Outliers can lead to clustering (see image)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Biggest draw-back: time complexity -&gt; non-linear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useable against a large array of time series (therefore applicable as algorithm for a search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29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PSD measure for signal strength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17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spectral leakage via tapering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1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AFF3-1800-0446-AD31-FF4BB87C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879D3-56C8-C447-8323-067E300D5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5C0D5-AD79-FC4A-BD6D-609066EF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9305-0DBD-BA4C-9B2E-C7962FBC37D1}" type="datetimeFigureOut">
              <a:rPr lang="en-DE" smtClean="0"/>
              <a:t>08.05.22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CD010-B32B-3A4A-B0A4-F5983CB6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FABBC-533E-DD40-9014-0B727206C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A9EDD-19C9-E04B-9D40-D101A50118D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9109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  <p:sldLayoutId id="2147483732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1_10CAB4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E_5C19099A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D_CBC0CD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30.png"/><Relationship Id="rId1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17" Type="http://schemas.openxmlformats.org/officeDocument/2006/relationships/image" Target="../media/image22.png"/><Relationship Id="rId2" Type="http://schemas.microsoft.com/office/2018/10/relationships/comments" Target="../comments/modernComment_1DF_CE322DF8.xml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10.png"/><Relationship Id="rId5" Type="http://schemas.openxmlformats.org/officeDocument/2006/relationships/image" Target="../media/image8.png"/><Relationship Id="rId15" Type="http://schemas.openxmlformats.org/officeDocument/2006/relationships/image" Target="../media/image150.png"/><Relationship Id="rId10" Type="http://schemas.openxmlformats.org/officeDocument/2006/relationships/image" Target="../media/image14.png"/><Relationship Id="rId19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15" Type="http://schemas.openxmlformats.org/officeDocument/2006/relationships/image" Target="../media/image16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15" Type="http://schemas.openxmlformats.org/officeDocument/2006/relationships/image" Target="../media/image16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image" Target="../media/image32.png"/><Relationship Id="rId7" Type="http://schemas.openxmlformats.org/officeDocument/2006/relationships/image" Target="../media/image17.png"/><Relationship Id="rId17" Type="http://schemas.openxmlformats.org/officeDocument/2006/relationships/image" Target="../media/image171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1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24" Type="http://schemas.openxmlformats.org/officeDocument/2006/relationships/image" Target="../media/image35.png"/><Relationship Id="rId15" Type="http://schemas.openxmlformats.org/officeDocument/2006/relationships/image" Target="../media/image160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9" Type="http://schemas.openxmlformats.org/officeDocument/2006/relationships/image" Target="../media/image30.png"/><Relationship Id="rId9" Type="http://schemas.openxmlformats.org/officeDocument/2006/relationships/image" Target="../media/image15.png"/><Relationship Id="rId14" Type="http://schemas.openxmlformats.org/officeDocument/2006/relationships/image" Target="../media/image150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8/10/relationships/comments" Target="../comments/modernComment_1CB_7DBEEF4D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E8_C139716C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D2_267FD8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10681855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Efficient Algorithms for Time Series </a:t>
            </a:r>
            <a:r>
              <a:rPr lang="en-US" dirty="0" err="1"/>
              <a:t>REtrieval</a:t>
            </a:r>
            <a:br>
              <a:rPr lang="en-US" dirty="0"/>
            </a:br>
            <a:r>
              <a:rPr lang="en-US" sz="2700" b="1" dirty="0"/>
              <a:t>MSc Defense – Philipp Beer</a:t>
            </a:r>
            <a:br>
              <a:rPr lang="en-US" sz="2700" b="1" dirty="0"/>
            </a:br>
            <a:r>
              <a:rPr lang="en-US" sz="2700" b="1" dirty="0"/>
              <a:t>University of Nicosia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76147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C78D79AF-6FA5-5CEA-E715-B7F67E53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660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4F87F-B1A8-2696-1567-57CA6C1DFB57}"/>
              </a:ext>
            </a:extLst>
          </p:cNvPr>
          <p:cNvSpPr txBox="1"/>
          <p:nvPr/>
        </p:nvSpPr>
        <p:spPr>
          <a:xfrm>
            <a:off x="4763788" y="875905"/>
            <a:ext cx="7164509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Fourier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Principal idea: project functions and data vectors into a coordinate system of sine and cosine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Fast Fourier Transform reduces computational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Parseval’s Theorem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Power Spectral Density – magnitude of frequencies described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Key Idea: Use PSD-ranked frequencies to describe similarity between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3203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81060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u="sng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98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3684262" y="104105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Normal Time Series + Window = Convoluted Series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8F1B7E-7447-D39C-CDC8-99A23105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07" y="562459"/>
            <a:ext cx="6419110" cy="59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0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51447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5 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B6D703D-4537-0144-91D5-3D2A7665E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567" y="2322152"/>
            <a:ext cx="3021836" cy="12330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4708C-8B7E-184C-9163-9AFCD59C0298}"/>
              </a:ext>
            </a:extLst>
          </p:cNvPr>
          <p:cNvGrpSpPr/>
          <p:nvPr/>
        </p:nvGrpSpPr>
        <p:grpSpPr>
          <a:xfrm>
            <a:off x="8362775" y="1212254"/>
            <a:ext cx="115614" cy="646301"/>
            <a:chOff x="535002" y="3790698"/>
            <a:chExt cx="115614" cy="6463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A4CA58-8DC9-1A46-9CFF-98ABFAB5A53D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7678B-6968-604F-AF55-DA249C75FF4C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8163BE-3215-4D4A-8DA0-68791D51E464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64C5D-BF7F-9542-9070-8EB1B9E74284}"/>
              </a:ext>
            </a:extLst>
          </p:cNvPr>
          <p:cNvGrpSpPr/>
          <p:nvPr/>
        </p:nvGrpSpPr>
        <p:grpSpPr>
          <a:xfrm>
            <a:off x="8387678" y="4184748"/>
            <a:ext cx="115614" cy="646301"/>
            <a:chOff x="535002" y="3790698"/>
            <a:chExt cx="115614" cy="6463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21AEC3-EAC9-0449-836D-7A6ECEE35DC5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7B9F32-35D3-D04E-A5D8-451A15D6203F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0C7E8-32D5-D94E-A7C0-CE21A3D767CC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/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blipFill>
                <a:blip r:embed="rId18"/>
                <a:stretch>
                  <a:fillRect l="-28947" r="-28947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4103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EC04D72-8336-F443-B1D0-2E5310BD0F7D}"/>
              </a:ext>
            </a:extLst>
          </p:cNvPr>
          <p:cNvSpPr/>
          <p:nvPr/>
        </p:nvSpPr>
        <p:spPr>
          <a:xfrm>
            <a:off x="6733338" y="9530"/>
            <a:ext cx="3374489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5 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505170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D9DBC-4270-F84B-A364-E51EEA113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" y="1037235"/>
            <a:ext cx="1185619" cy="778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826DF0-3E92-E44D-974F-B71823AFD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9" y="1909594"/>
            <a:ext cx="1175625" cy="76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9" y="276871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2" y="4579556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04146" y="3806373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97CE3-DF7C-9949-85F1-230115DA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258" y="1037236"/>
            <a:ext cx="4118887" cy="7781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016419-EDB5-E24C-B6E8-E274B5E2E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5597" y="1942399"/>
            <a:ext cx="4116877" cy="7320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7310B4-7B38-754F-810B-4DA47A9E4C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3257" y="2770034"/>
            <a:ext cx="4116877" cy="763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EC23FB-AA5C-F548-9893-09B1E8AF5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256" y="4579556"/>
            <a:ext cx="4116877" cy="7635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005B2-790D-0D40-A578-BD3230CB4608}"/>
              </a:ext>
            </a:extLst>
          </p:cNvPr>
          <p:cNvSpPr txBox="1"/>
          <p:nvPr/>
        </p:nvSpPr>
        <p:spPr>
          <a:xfrm>
            <a:off x="2281600" y="394982"/>
            <a:ext cx="118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FFT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4F8968-202A-764A-BC12-1C9CAA2D9526}"/>
              </a:ext>
            </a:extLst>
          </p:cNvPr>
          <p:cNvSpPr txBox="1"/>
          <p:nvPr/>
        </p:nvSpPr>
        <p:spPr>
          <a:xfrm>
            <a:off x="3625937" y="374035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F2452-3B88-A649-AF30-2036B2F589BB}"/>
              </a:ext>
            </a:extLst>
          </p:cNvPr>
          <p:cNvSpPr txBox="1"/>
          <p:nvPr/>
        </p:nvSpPr>
        <p:spPr>
          <a:xfrm>
            <a:off x="5088110" y="381880"/>
            <a:ext cx="1462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 with </a:t>
            </a:r>
          </a:p>
          <a:p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/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49E8F48-FA20-3740-B23C-F50B86E02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071020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/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292E16-E5FD-DA4F-A0C1-90A19C2D7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1969008"/>
                <a:ext cx="1280081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2781643"/>
                <a:ext cx="1280081" cy="369332"/>
              </a:xfrm>
              <a:prstGeom prst="rect">
                <a:avLst/>
              </a:prstGeom>
              <a:blipFill>
                <a:blip r:embed="rId1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/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D7AC1F-688E-2B48-8D4D-C980EA153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8" y="4603461"/>
                <a:ext cx="1280081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E52C0F-4390-4F43-A2BF-366D5C2970F8}"/>
              </a:ext>
            </a:extLst>
          </p:cNvPr>
          <p:cNvCxnSpPr/>
          <p:nvPr/>
        </p:nvCxnSpPr>
        <p:spPr>
          <a:xfrm>
            <a:off x="1329446" y="1440352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D3D3F7-339A-3548-A333-327146F60669}"/>
              </a:ext>
            </a:extLst>
          </p:cNvPr>
          <p:cNvCxnSpPr/>
          <p:nvPr/>
        </p:nvCxnSpPr>
        <p:spPr>
          <a:xfrm>
            <a:off x="1344914" y="233834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4" y="315097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10F1A36-BE2B-D84B-AF14-883C04C35F4B}"/>
              </a:ext>
            </a:extLst>
          </p:cNvPr>
          <p:cNvCxnSpPr/>
          <p:nvPr/>
        </p:nvCxnSpPr>
        <p:spPr>
          <a:xfrm>
            <a:off x="1329446" y="497279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B6D703D-4537-0144-91D5-3D2A7665E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34567" y="2322152"/>
            <a:ext cx="3021836" cy="12330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674708C-8B7E-184C-9163-9AFCD59C0298}"/>
              </a:ext>
            </a:extLst>
          </p:cNvPr>
          <p:cNvGrpSpPr/>
          <p:nvPr/>
        </p:nvGrpSpPr>
        <p:grpSpPr>
          <a:xfrm>
            <a:off x="8362775" y="1212254"/>
            <a:ext cx="115614" cy="646301"/>
            <a:chOff x="535002" y="3790698"/>
            <a:chExt cx="115614" cy="64630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3A4CA58-8DC9-1A46-9CFF-98ABFAB5A53D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47678B-6968-604F-AF55-DA249C75FF4C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8163BE-3215-4D4A-8DA0-68791D51E464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764C5D-BF7F-9542-9070-8EB1B9E74284}"/>
              </a:ext>
            </a:extLst>
          </p:cNvPr>
          <p:cNvGrpSpPr/>
          <p:nvPr/>
        </p:nvGrpSpPr>
        <p:grpSpPr>
          <a:xfrm>
            <a:off x="8387678" y="4184748"/>
            <a:ext cx="115614" cy="646301"/>
            <a:chOff x="535002" y="3790698"/>
            <a:chExt cx="115614" cy="64630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A21AEC3-EAC9-0449-836D-7A6ECEE35DC5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87B9F32-35D3-D04E-A5D8-451A15D6203F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0C7E8-32D5-D94E-A7C0-CE21A3D767CC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D273919-ED0E-B44A-8D1B-2EDD5FA698A4}"/>
              </a:ext>
            </a:extLst>
          </p:cNvPr>
          <p:cNvSpPr/>
          <p:nvPr/>
        </p:nvSpPr>
        <p:spPr>
          <a:xfrm>
            <a:off x="10119089" y="-2733"/>
            <a:ext cx="208417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Top 5</a:t>
            </a:r>
          </a:p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Frequency Intervals</a:t>
            </a:r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8713CD-18D3-0647-994A-6A4FEB0C7DBB}"/>
              </a:ext>
            </a:extLst>
          </p:cNvPr>
          <p:cNvGrpSpPr/>
          <p:nvPr/>
        </p:nvGrpSpPr>
        <p:grpSpPr>
          <a:xfrm>
            <a:off x="10651411" y="2692662"/>
            <a:ext cx="1254179" cy="874870"/>
            <a:chOff x="3021242" y="2116088"/>
            <a:chExt cx="1254179" cy="874870"/>
          </a:xfrm>
        </p:grpSpPr>
        <p:sp>
          <p:nvSpPr>
            <p:cNvPr id="45" name="Left Bracket 44">
              <a:extLst>
                <a:ext uri="{FF2B5EF4-FFF2-40B4-BE49-F238E27FC236}">
                  <a16:creationId xmlns:a16="http://schemas.microsoft.com/office/drawing/2014/main" id="{B3BEE3D9-5EB3-1840-9346-F9E151511BF8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7792E9CF-DC3B-3243-A06C-CDA1115F99FB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68B827-C093-F44C-A627-6EEB32706307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F61376-60CA-8142-996E-1C750A4964B4}"/>
              </a:ext>
            </a:extLst>
          </p:cNvPr>
          <p:cNvGrpSpPr/>
          <p:nvPr/>
        </p:nvGrpSpPr>
        <p:grpSpPr>
          <a:xfrm>
            <a:off x="11158719" y="4192585"/>
            <a:ext cx="115614" cy="646301"/>
            <a:chOff x="535002" y="3790698"/>
            <a:chExt cx="115614" cy="64630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260FB3E-17EE-5A46-BF14-4EBD5494953B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21BD643-E8A3-CE45-84ED-8761A94E3FD8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939C472-5ABD-FE40-B91B-10312FDC0C8E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2D09909-93DD-1347-B243-8FC58DF9AAA9}"/>
              </a:ext>
            </a:extLst>
          </p:cNvPr>
          <p:cNvGrpSpPr/>
          <p:nvPr/>
        </p:nvGrpSpPr>
        <p:grpSpPr>
          <a:xfrm>
            <a:off x="11122602" y="1220091"/>
            <a:ext cx="115614" cy="646301"/>
            <a:chOff x="535002" y="3790698"/>
            <a:chExt cx="115614" cy="646301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90C5392-E876-9246-9211-CE65CD14ED8E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27E2C2-CC82-C842-84D1-00DAD66DC356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93E90B4-0BAA-8F46-8DAC-81005E00A796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/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9DA0A97-3533-0E4D-AD86-4BBC4BA71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243" y="5433594"/>
                <a:ext cx="480901" cy="738664"/>
              </a:xfrm>
              <a:prstGeom prst="rect">
                <a:avLst/>
              </a:prstGeom>
              <a:blipFill>
                <a:blip r:embed="rId17"/>
                <a:stretch>
                  <a:fillRect l="-28947" r="-28947" b="-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/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BF52D63-ED9D-884E-BDFB-8AF45F2C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034" y="5428925"/>
                <a:ext cx="480901" cy="738664"/>
              </a:xfrm>
              <a:prstGeom prst="rect">
                <a:avLst/>
              </a:prstGeom>
              <a:blipFill>
                <a:blip r:embed="rId18"/>
                <a:stretch>
                  <a:fillRect l="-28947" r="-28947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068D5E-C94D-0749-8CCA-3C557F0665F3}"/>
                  </a:ext>
                </a:extLst>
              </p:cNvPr>
              <p:cNvSpPr txBox="1"/>
              <p:nvPr/>
            </p:nvSpPr>
            <p:spPr>
              <a:xfrm>
                <a:off x="10924780" y="5428925"/>
                <a:ext cx="48090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DE" sz="4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1068D5E-C94D-0749-8CCA-3C557F066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780" y="5428925"/>
                <a:ext cx="480901" cy="738664"/>
              </a:xfrm>
              <a:prstGeom prst="rect">
                <a:avLst/>
              </a:prstGeom>
              <a:blipFill>
                <a:blip r:embed="rId19"/>
                <a:stretch>
                  <a:fillRect l="-28205" r="-25641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1831DF7B-5644-A243-834D-B73DB0B0A6BF}"/>
              </a:ext>
            </a:extLst>
          </p:cNvPr>
          <p:cNvGrpSpPr/>
          <p:nvPr/>
        </p:nvGrpSpPr>
        <p:grpSpPr>
          <a:xfrm>
            <a:off x="10553319" y="3575329"/>
            <a:ext cx="1254179" cy="874870"/>
            <a:chOff x="3021242" y="2116088"/>
            <a:chExt cx="1254179" cy="874870"/>
          </a:xfrm>
        </p:grpSpPr>
        <p:sp>
          <p:nvSpPr>
            <p:cNvPr id="61" name="Left Bracket 60">
              <a:extLst>
                <a:ext uri="{FF2B5EF4-FFF2-40B4-BE49-F238E27FC236}">
                  <a16:creationId xmlns:a16="http://schemas.microsoft.com/office/drawing/2014/main" id="{50021873-6B69-564B-AEC3-58C1D08E2A2A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2" name="Left Bracket 61">
              <a:extLst>
                <a:ext uri="{FF2B5EF4-FFF2-40B4-BE49-F238E27FC236}">
                  <a16:creationId xmlns:a16="http://schemas.microsoft.com/office/drawing/2014/main" id="{15939ED7-BD13-FF4F-AE68-02670C126A4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D44833B-5F8B-3A42-B97E-D617ECC1DB0B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3A6B209-4B03-5948-A05F-2A2BAA515DFC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02954B2E-7496-9F46-911F-906C707EA513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593950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Frequency Ranges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117ED-CD59-012E-7BB9-8507E192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93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9530"/>
            <a:ext cx="1052163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 for each Time Series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" y="3564097"/>
            <a:ext cx="1175624" cy="76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76E26D-35C4-4A40-97AA-E57C80E5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5" y="5351734"/>
            <a:ext cx="1175623" cy="764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A244193-7B62-FC4D-8B4D-25F28734253C}"/>
              </a:ext>
            </a:extLst>
          </p:cNvPr>
          <p:cNvGrpSpPr/>
          <p:nvPr/>
        </p:nvGrpSpPr>
        <p:grpSpPr>
          <a:xfrm>
            <a:off x="614142" y="4528816"/>
            <a:ext cx="115614" cy="646301"/>
            <a:chOff x="535002" y="3790698"/>
            <a:chExt cx="115614" cy="6463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47DA9B-DD63-E644-A74C-4877A99AD141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93B8B4-3C06-0347-8A5C-BF6584C28343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54E78CE-4E4F-E84F-99DF-9D974453E54A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158A54-AECC-8746-8338-32BCA47567B6}"/>
              </a:ext>
            </a:extLst>
          </p:cNvPr>
          <p:cNvGrpSpPr/>
          <p:nvPr/>
        </p:nvGrpSpPr>
        <p:grpSpPr>
          <a:xfrm>
            <a:off x="74142" y="1037235"/>
            <a:ext cx="3225239" cy="778136"/>
            <a:chOff x="74142" y="1037235"/>
            <a:chExt cx="3225239" cy="77813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DD9DBC-4270-F84B-A364-E51EEA11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42" y="1037235"/>
              <a:ext cx="1185619" cy="7781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9E8F48-FA20-3740-B23C-F50B86E0213B}"/>
                    </a:ext>
                  </a:extLst>
                </p:cNvPr>
                <p:cNvSpPr txBox="1"/>
                <p:nvPr/>
              </p:nvSpPr>
              <p:spPr>
                <a:xfrm>
                  <a:off x="1069398" y="1071020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49E8F48-FA20-3740-B23C-F50B86E02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398" y="1071020"/>
                  <a:ext cx="128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5E52C0F-4390-4F43-A2BF-366D5C2970F8}"/>
                </a:ext>
              </a:extLst>
            </p:cNvPr>
            <p:cNvCxnSpPr>
              <a:cxnSpLocks/>
            </p:cNvCxnSpPr>
            <p:nvPr/>
          </p:nvCxnSpPr>
          <p:spPr>
            <a:xfrm>
              <a:off x="1329446" y="1440352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176" y="60509"/>
            <a:ext cx="7118457" cy="356245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5EDB16C9-7471-9C44-A322-8221A08128C9}"/>
              </a:ext>
            </a:extLst>
          </p:cNvPr>
          <p:cNvGrpSpPr/>
          <p:nvPr/>
        </p:nvGrpSpPr>
        <p:grpSpPr>
          <a:xfrm>
            <a:off x="7017366" y="3682696"/>
            <a:ext cx="115614" cy="646301"/>
            <a:chOff x="535002" y="3790698"/>
            <a:chExt cx="115614" cy="6463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0ACC7D-5FDB-1D4F-B3A0-28F6082F8DB2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384A3D3-49BB-384F-A6A8-835393A0D481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EC060C-9FF7-1D46-9706-40AFE64D2650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9129E7-5345-D04E-A684-17AA050B0B1F}"/>
              </a:ext>
            </a:extLst>
          </p:cNvPr>
          <p:cNvGrpSpPr/>
          <p:nvPr/>
        </p:nvGrpSpPr>
        <p:grpSpPr>
          <a:xfrm>
            <a:off x="7017366" y="5398787"/>
            <a:ext cx="115614" cy="646301"/>
            <a:chOff x="535002" y="3790698"/>
            <a:chExt cx="115614" cy="6463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E4EE7B9-D140-D84A-9FB9-984FA52D489C}"/>
                </a:ext>
              </a:extLst>
            </p:cNvPr>
            <p:cNvSpPr/>
            <p:nvPr/>
          </p:nvSpPr>
          <p:spPr>
            <a:xfrm>
              <a:off x="535002" y="3790698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F5E289B-FFF6-7C4E-BA80-CE74ECC02465}"/>
                </a:ext>
              </a:extLst>
            </p:cNvPr>
            <p:cNvSpPr/>
            <p:nvPr/>
          </p:nvSpPr>
          <p:spPr>
            <a:xfrm>
              <a:off x="535002" y="405862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DB37BAC-6162-3F41-92AC-299A6F1F9CF9}"/>
                </a:ext>
              </a:extLst>
            </p:cNvPr>
            <p:cNvSpPr/>
            <p:nvPr/>
          </p:nvSpPr>
          <p:spPr>
            <a:xfrm>
              <a:off x="535002" y="4310874"/>
              <a:ext cx="115614" cy="1261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AD5475-3A73-0044-B195-FC812D44ACFB}"/>
              </a:ext>
            </a:extLst>
          </p:cNvPr>
          <p:cNvGrpSpPr/>
          <p:nvPr/>
        </p:nvGrpSpPr>
        <p:grpSpPr>
          <a:xfrm>
            <a:off x="1069398" y="5417648"/>
            <a:ext cx="2229983" cy="369332"/>
            <a:chOff x="3367754" y="4351697"/>
            <a:chExt cx="222998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1AE8F60-90C0-6344-98F2-B2F99DC502D9}"/>
                    </a:ext>
                  </a:extLst>
                </p:cNvPr>
                <p:cNvSpPr txBox="1"/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1AE8F60-90C0-6344-98F2-B2F99DC50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6F1ADDE-736A-C04F-BDA8-5C413B1E4EBD}"/>
                </a:ext>
              </a:extLst>
            </p:cNvPr>
            <p:cNvCxnSpPr>
              <a:cxnSpLocks/>
            </p:cNvCxnSpPr>
            <p:nvPr/>
          </p:nvCxnSpPr>
          <p:spPr>
            <a:xfrm>
              <a:off x="3627802" y="4721029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3A0444-AD23-EF48-9EC1-4A694EE552B5}"/>
              </a:ext>
            </a:extLst>
          </p:cNvPr>
          <p:cNvGrpSpPr/>
          <p:nvPr/>
        </p:nvGrpSpPr>
        <p:grpSpPr>
          <a:xfrm>
            <a:off x="1069398" y="3644352"/>
            <a:ext cx="2229983" cy="369332"/>
            <a:chOff x="3367754" y="4351697"/>
            <a:chExt cx="222998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34FFFA-A16E-6945-8F86-AEDED77F2A0C}"/>
                    </a:ext>
                  </a:extLst>
                </p:cNvPr>
                <p:cNvSpPr txBox="1"/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𝑆𝑡𝑎𝑡𝑠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8834FFFA-A16E-6945-8F86-AEDED77F2A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7754" y="4351697"/>
                  <a:ext cx="128008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B8FE12D-B9D8-3847-900E-DA5B80674014}"/>
                </a:ext>
              </a:extLst>
            </p:cNvPr>
            <p:cNvCxnSpPr>
              <a:cxnSpLocks/>
            </p:cNvCxnSpPr>
            <p:nvPr/>
          </p:nvCxnSpPr>
          <p:spPr>
            <a:xfrm>
              <a:off x="3627802" y="4721029"/>
              <a:ext cx="1969935" cy="0"/>
            </a:xfrm>
            <a:prstGeom prst="straightConnector1">
              <a:avLst/>
            </a:prstGeom>
            <a:ln w="57150"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037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7" descr="Abstract image of curvy lines">
            <a:extLst>
              <a:ext uri="{FF2B5EF4-FFF2-40B4-BE49-F238E27FC236}">
                <a16:creationId xmlns:a16="http://schemas.microsoft.com/office/drawing/2014/main" id="{204B0F5A-E7B3-C411-5090-9B9CC17E4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450" y="-65901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7444" y="1818167"/>
            <a:ext cx="10636322" cy="419709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We present an algorithm suitable to be the foundation for a time series search engine that identifies </a:t>
            </a:r>
            <a:r>
              <a:rPr lang="en-US" sz="2800" b="1" dirty="0">
                <a:solidFill>
                  <a:schemeClr val="tx1"/>
                </a:solidFill>
              </a:rPr>
              <a:t>similar</a:t>
            </a:r>
            <a:r>
              <a:rPr lang="en-US" sz="2800" dirty="0">
                <a:solidFill>
                  <a:schemeClr val="tx1"/>
                </a:solidFill>
              </a:rPr>
              <a:t> time series from of pool of time series data.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Time complexity should be adequate for search engine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Algorithm should be flexible to time series properties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Single perfect result is not required (rather good results)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MATCHING Time </a:t>
            </a:r>
            <a:r>
              <a:rPr lang="en-US" dirty="0" err="1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92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11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Range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95D37-E307-7A8E-1F7B-13C5CE6358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6557" y="275642"/>
            <a:ext cx="1508572" cy="582256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CB7D0BE7-7205-A915-B4A9-3CCF33BAF529}"/>
              </a:ext>
            </a:extLst>
          </p:cNvPr>
          <p:cNvSpPr/>
          <p:nvPr/>
        </p:nvSpPr>
        <p:spPr>
          <a:xfrm>
            <a:off x="5403345" y="888141"/>
            <a:ext cx="500415" cy="5282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8080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9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20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1518"/>
              </p:ext>
            </p:extLst>
          </p:nvPr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endParaRPr lang="en-DE" b="1" dirty="0">
              <a:solidFill>
                <a:schemeClr val="tx1">
                  <a:lumMod val="85000"/>
                  <a:lumOff val="15000"/>
                </a:schemeClr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3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/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Match Slope Direction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CD7434A-9303-D24A-B994-F8D259186DC3}"/>
              </a:ext>
            </a:extLst>
          </p:cNvPr>
          <p:cNvCxnSpPr>
            <a:cxnSpLocks/>
          </p:cNvCxnSpPr>
          <p:nvPr/>
        </p:nvCxnSpPr>
        <p:spPr>
          <a:xfrm>
            <a:off x="6216673" y="3943097"/>
            <a:ext cx="417247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0" name="Down Arrow 159">
            <a:extLst>
              <a:ext uri="{FF2B5EF4-FFF2-40B4-BE49-F238E27FC236}">
                <a16:creationId xmlns:a16="http://schemas.microsoft.com/office/drawing/2014/main" id="{EAEA9609-2D8D-F143-A968-1664DE36A3A9}"/>
              </a:ext>
            </a:extLst>
          </p:cNvPr>
          <p:cNvSpPr/>
          <p:nvPr/>
        </p:nvSpPr>
        <p:spPr>
          <a:xfrm>
            <a:off x="7182090" y="3356854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Miminize Statistical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/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</m:e>
                    </m:d>
                  </m:oMath>
                </a14:m>
                <a:r>
                  <a:rPr lang="en-DE" dirty="0"/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blipFill>
                <a:blip r:embed="rId27"/>
                <a:stretch>
                  <a:fillRect l="-2258" r="-2581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4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50F49D-71FB-1448-A9AD-68F7BB86632A}"/>
              </a:ext>
            </a:extLst>
          </p:cNvPr>
          <p:cNvSpPr/>
          <p:nvPr/>
        </p:nvSpPr>
        <p:spPr>
          <a:xfrm>
            <a:off x="1666749" y="-12207"/>
            <a:ext cx="2756681" cy="344975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Identify top K 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frequencies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AE68E9E-3705-C141-B157-2E1DEBC4331B}"/>
              </a:ext>
            </a:extLst>
          </p:cNvPr>
          <p:cNvSpPr/>
          <p:nvPr/>
        </p:nvSpPr>
        <p:spPr>
          <a:xfrm>
            <a:off x="1670367" y="3429000"/>
            <a:ext cx="4705657" cy="3438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Summary Statistics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F7B848-7E40-5947-9F41-CB8951B10030}"/>
              </a:ext>
            </a:extLst>
          </p:cNvPr>
          <p:cNvSpPr/>
          <p:nvPr/>
        </p:nvSpPr>
        <p:spPr>
          <a:xfrm>
            <a:off x="-28826" y="-2733"/>
            <a:ext cx="1687931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Template</a:t>
            </a:r>
          </a:p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Time Series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1B502-0F56-AB44-85D7-9A431CC4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" y="3168552"/>
            <a:ext cx="1255609" cy="816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/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𝑆𝑡𝑎𝑡𝑠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EB43AF-F738-F64D-920C-24ACD07C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3577023"/>
                <a:ext cx="12800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16C09-FAF4-F74D-96BD-A0269C3EC10B}"/>
              </a:ext>
            </a:extLst>
          </p:cNvPr>
          <p:cNvCxnSpPr/>
          <p:nvPr/>
        </p:nvCxnSpPr>
        <p:spPr>
          <a:xfrm>
            <a:off x="1344912" y="3946355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FBE7AAA-3EE3-4342-8627-D1140BDF1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645" y="4063678"/>
            <a:ext cx="4225515" cy="2114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68857C5-3D97-1F41-BDCB-9D869BE58A3E}"/>
              </a:ext>
            </a:extLst>
          </p:cNvPr>
          <p:cNvSpPr txBox="1"/>
          <p:nvPr/>
        </p:nvSpPr>
        <p:spPr>
          <a:xfrm>
            <a:off x="2422461" y="1005590"/>
            <a:ext cx="118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FFTs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/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E738DC1-27C8-994B-A6D5-2F1ECBB5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96" y="2851198"/>
                <a:ext cx="1280081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575C97-1DCB-C64A-8D6D-291D388E249F}"/>
              </a:ext>
            </a:extLst>
          </p:cNvPr>
          <p:cNvCxnSpPr/>
          <p:nvPr/>
        </p:nvCxnSpPr>
        <p:spPr>
          <a:xfrm>
            <a:off x="1329444" y="3220530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7317848-D360-F749-A7DD-C80C47D34DDB}"/>
              </a:ext>
            </a:extLst>
          </p:cNvPr>
          <p:cNvSpPr/>
          <p:nvPr/>
        </p:nvSpPr>
        <p:spPr>
          <a:xfrm>
            <a:off x="4427048" y="-3661"/>
            <a:ext cx="1952594" cy="34385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Transform to Frequency Domain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D700C1-4EAA-A24D-B7D0-83D6B0104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249" y="1374922"/>
            <a:ext cx="1934045" cy="789166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F39F035-F508-E942-8AE6-C2BA2532DEA9}"/>
              </a:ext>
            </a:extLst>
          </p:cNvPr>
          <p:cNvGrpSpPr/>
          <p:nvPr/>
        </p:nvGrpSpPr>
        <p:grpSpPr>
          <a:xfrm>
            <a:off x="5040440" y="1485295"/>
            <a:ext cx="1254179" cy="874870"/>
            <a:chOff x="3021242" y="2116088"/>
            <a:chExt cx="1254179" cy="874870"/>
          </a:xfrm>
        </p:grpSpPr>
        <p:sp>
          <p:nvSpPr>
            <p:cNvPr id="48" name="Left Bracket 47">
              <a:extLst>
                <a:ext uri="{FF2B5EF4-FFF2-40B4-BE49-F238E27FC236}">
                  <a16:creationId xmlns:a16="http://schemas.microsoft.com/office/drawing/2014/main" id="{4DE098C8-3A5C-9B40-B7F9-3F3D51571B44}"/>
                </a:ext>
              </a:extLst>
            </p:cNvPr>
            <p:cNvSpPr/>
            <p:nvPr/>
          </p:nvSpPr>
          <p:spPr>
            <a:xfrm>
              <a:off x="3120115" y="2116091"/>
              <a:ext cx="329480" cy="58225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9" name="Left Bracket 48">
              <a:extLst>
                <a:ext uri="{FF2B5EF4-FFF2-40B4-BE49-F238E27FC236}">
                  <a16:creationId xmlns:a16="http://schemas.microsoft.com/office/drawing/2014/main" id="{5406E42D-0D26-0742-82A8-034FE6F4BC0E}"/>
                </a:ext>
              </a:extLst>
            </p:cNvPr>
            <p:cNvSpPr/>
            <p:nvPr/>
          </p:nvSpPr>
          <p:spPr>
            <a:xfrm flipH="1">
              <a:off x="3785270" y="2116088"/>
              <a:ext cx="329480" cy="58225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90B57A-764A-8A43-8915-D84C83152EA1}"/>
                </a:ext>
              </a:extLst>
            </p:cNvPr>
            <p:cNvSpPr/>
            <p:nvPr/>
          </p:nvSpPr>
          <p:spPr>
            <a:xfrm>
              <a:off x="3449595" y="2304532"/>
              <a:ext cx="170935" cy="19153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A689DC7-429E-C34E-9BA5-56D50F6DFD3E}"/>
                    </a:ext>
                  </a:extLst>
                </p:cNvPr>
                <p:cNvSpPr txBox="1"/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−2.1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BB736DB-ADA9-E240-B4EA-C975B01A65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242" y="2767280"/>
                  <a:ext cx="26361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39C9EC1-4D45-AA4F-BA5D-03218B651FEC}"/>
                    </a:ext>
                  </a:extLst>
                </p:cNvPr>
                <p:cNvSpPr txBox="1"/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−2.2</m:t>
                            </m:r>
                          </m:sup>
                        </m:sSup>
                      </m:oMath>
                    </m:oMathPara>
                  </a14:m>
                  <a:endParaRPr lang="en-DE" sz="14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E8BC7E7-B0B6-A346-A69C-143D3B8FFF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270" y="2775514"/>
                  <a:ext cx="490151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821" r="-5128" b="-58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61BBDBE-F599-3549-8649-72C674C7A4B7}"/>
              </a:ext>
            </a:extLst>
          </p:cNvPr>
          <p:cNvSpPr/>
          <p:nvPr/>
        </p:nvSpPr>
        <p:spPr>
          <a:xfrm>
            <a:off x="6376024" y="0"/>
            <a:ext cx="5815976" cy="23601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Compute Match Score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70618E9-E94A-8840-B6F1-DA4D77935230}"/>
              </a:ext>
            </a:extLst>
          </p:cNvPr>
          <p:cNvGrpSpPr/>
          <p:nvPr/>
        </p:nvGrpSpPr>
        <p:grpSpPr>
          <a:xfrm>
            <a:off x="6989683" y="304702"/>
            <a:ext cx="2759217" cy="1859386"/>
            <a:chOff x="1304163" y="3169904"/>
            <a:chExt cx="2759217" cy="1859386"/>
          </a:xfrm>
        </p:grpSpPr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3EE6691C-E035-CC44-8294-C2ACD0A53557}"/>
                </a:ext>
              </a:extLst>
            </p:cNvPr>
            <p:cNvSpPr/>
            <p:nvPr/>
          </p:nvSpPr>
          <p:spPr>
            <a:xfrm>
              <a:off x="1444252" y="3169904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624761DE-E140-FE48-B57C-534DA29F96EE}"/>
                </a:ext>
              </a:extLst>
            </p:cNvPr>
            <p:cNvSpPr/>
            <p:nvPr/>
          </p:nvSpPr>
          <p:spPr>
            <a:xfrm flipH="1">
              <a:off x="3708222" y="3809396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/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5,</m:t>
                      </m:r>
                    </m:oMath>
                  </a14:m>
                  <a:r>
                    <a:rPr lang="en-DE" sz="2000" dirty="0"/>
                    <a:t>    9,    4,    7,    10</a:t>
                  </a: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3F297702-FF31-BF47-9D97-E7A32EF505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183680"/>
                  <a:ext cx="2252220" cy="307777"/>
                </a:xfrm>
                <a:prstGeom prst="rect">
                  <a:avLst/>
                </a:prstGeom>
                <a:blipFill>
                  <a:blip r:embed="rId16"/>
                  <a:stretch>
                    <a:fillRect l="-3911" t="-23077" r="-2793" b="-4615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/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3,</m:t>
                      </m:r>
                    </m:oMath>
                  </a14:m>
                  <a:r>
                    <a:rPr lang="en-DE" sz="2000" dirty="0"/>
                    <a:t>    6,    4,    8,    10</a:t>
                  </a: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420C0DE4-DE86-BA41-82CC-6434FC1E42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8119" y="3808117"/>
                  <a:ext cx="2252220" cy="307777"/>
                </a:xfrm>
                <a:prstGeom prst="rect">
                  <a:avLst/>
                </a:prstGeom>
                <a:blipFill>
                  <a:blip r:embed="rId17"/>
                  <a:stretch>
                    <a:fillRect l="-3911" t="-24000" r="-2793" b="-4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/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1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a14:m>
                  <a:r>
                    <a:rPr lang="en-DE" sz="1100" dirty="0"/>
                    <a:t>+</a:t>
                  </a:r>
                  <a:r>
                    <a:rPr lang="en-US" sz="1100" dirty="0"/>
                    <a:t> </a:t>
                  </a:r>
                  <a14:m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</a:rPr>
                        <m:t>0∗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+0∗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+1∗</m:t>
                      </m:r>
                      <m:sSup>
                        <m:sSup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a14:m>
                  <a:endParaRPr lang="en-DE" sz="1100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7E0B5974-CF72-514E-81B1-44888A8A5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163" y="4422698"/>
                  <a:ext cx="2759217" cy="169277"/>
                </a:xfrm>
                <a:prstGeom prst="rect">
                  <a:avLst/>
                </a:prstGeom>
                <a:blipFill>
                  <a:blip r:embed="rId18"/>
                  <a:stretch>
                    <a:fillRect l="-1835" t="-21429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ABD3C72-D2DB-6745-A657-947DA8D3D903}"/>
                </a:ext>
              </a:extLst>
            </p:cNvPr>
            <p:cNvGrpSpPr/>
            <p:nvPr/>
          </p:nvGrpSpPr>
          <p:grpSpPr>
            <a:xfrm>
              <a:off x="1645364" y="3507656"/>
              <a:ext cx="1985766" cy="326879"/>
              <a:chOff x="1645364" y="3507656"/>
              <a:chExt cx="1985766" cy="326879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A711EDF7-B53F-4F41-8FC8-3052075691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96F8B853-A8DF-204D-8B3E-B8DBDD4D4380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CB5B94B7-681D-3F47-98E3-3906B180D3F9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057BA774-A54C-F144-AAFD-2D21420943EF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CC02A582-26D5-3342-B3B5-11D31170464F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/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DE" sz="2800" dirty="0"/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F4108020-11A0-6841-893F-037E53CF29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029" y="4598403"/>
                  <a:ext cx="349455" cy="430887"/>
                </a:xfrm>
                <a:prstGeom prst="rect">
                  <a:avLst/>
                </a:prstGeom>
                <a:blipFill>
                  <a:blip r:embed="rId19"/>
                  <a:stretch>
                    <a:fillRect l="-10714" r="-1071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/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𝟏𝟎𝟏𝟎𝟎</m:t>
                        </m:r>
                      </m:oMath>
                    </m:oMathPara>
                  </a14:m>
                  <a:endParaRPr lang="en-DE" sz="2000" b="1" dirty="0"/>
                </a:p>
              </p:txBody>
            </p:sp>
          </mc:Choice>
          <mc:Fallback xmlns=""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A203AD12-A5B7-1C47-8E18-8557BB62A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980" y="4659957"/>
                  <a:ext cx="827150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6061" r="-6061" b="-8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E2C1C04F-3351-2646-88D4-7FE933639169}"/>
                </a:ext>
              </a:extLst>
            </p:cNvPr>
            <p:cNvGrpSpPr/>
            <p:nvPr/>
          </p:nvGrpSpPr>
          <p:grpSpPr>
            <a:xfrm>
              <a:off x="1645364" y="4105675"/>
              <a:ext cx="1985766" cy="326879"/>
              <a:chOff x="1645364" y="3507656"/>
              <a:chExt cx="1985766" cy="326879"/>
            </a:xfrm>
          </p:grpSpPr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6FB48C54-AD62-324D-ACF6-D9813E1710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5364" y="3514085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00056431-B080-C746-9EA8-A4FF6028E3F9}"/>
                  </a:ext>
                </a:extLst>
              </p:cNvPr>
              <p:cNvCxnSpPr/>
              <p:nvPr/>
            </p:nvCxnSpPr>
            <p:spPr>
              <a:xfrm>
                <a:off x="2138545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95BD1FA4-80A5-5944-9CA2-46D727B37DE3}"/>
                  </a:ext>
                </a:extLst>
              </p:cNvPr>
              <p:cNvCxnSpPr/>
              <p:nvPr/>
            </p:nvCxnSpPr>
            <p:spPr>
              <a:xfrm>
                <a:off x="2603682" y="350765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F5ACE433-711B-D841-B478-7C54D55946E4}"/>
                  </a:ext>
                </a:extLst>
              </p:cNvPr>
              <p:cNvCxnSpPr/>
              <p:nvPr/>
            </p:nvCxnSpPr>
            <p:spPr>
              <a:xfrm>
                <a:off x="3053991" y="3514086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B3005889-2622-3A48-AF14-2A4BC19D945A}"/>
                  </a:ext>
                </a:extLst>
              </p:cNvPr>
              <p:cNvCxnSpPr/>
              <p:nvPr/>
            </p:nvCxnSpPr>
            <p:spPr>
              <a:xfrm>
                <a:off x="3631130" y="3514084"/>
                <a:ext cx="0" cy="32044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5A76337-50BB-B241-8D1E-174AFEAADA60}"/>
                </a:ext>
              </a:extLst>
            </p:cNvPr>
            <p:cNvSpPr/>
            <p:nvPr/>
          </p:nvSpPr>
          <p:spPr>
            <a:xfrm>
              <a:off x="1443586" y="3829513"/>
              <a:ext cx="143867" cy="330436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18F2FD10-AEF4-054E-9154-89BDFAB04926}"/>
                </a:ext>
              </a:extLst>
            </p:cNvPr>
            <p:cNvSpPr/>
            <p:nvPr/>
          </p:nvSpPr>
          <p:spPr>
            <a:xfrm flipH="1">
              <a:off x="3708222" y="3175275"/>
              <a:ext cx="143867" cy="330437"/>
            </a:xfrm>
            <a:prstGeom prst="leftBracket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/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𝑇𝑒𝑚𝑝𝑙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075CC6-2983-AB4C-AC1D-A055225D9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939" y="362198"/>
                <a:ext cx="626069" cy="215444"/>
              </a:xfrm>
              <a:prstGeom prst="rect">
                <a:avLst/>
              </a:prstGeom>
              <a:blipFill>
                <a:blip r:embed="rId21"/>
                <a:stretch>
                  <a:fillRect l="-10000" t="-11111" r="-10000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/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𝑃𝑜𝑜𝑙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10964E0-79C4-C944-9B5F-37FA81994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297" y="1021807"/>
                <a:ext cx="717632" cy="215444"/>
              </a:xfrm>
              <a:prstGeom prst="rect">
                <a:avLst/>
              </a:prstGeom>
              <a:blipFill>
                <a:blip r:embed="rId22"/>
                <a:stretch>
                  <a:fillRect l="-5172" t="-11111" r="-1724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/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[3, 6,4,8,10]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10100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1E50F12-DB1E-D94A-AAB0-82B057C2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509" y="245500"/>
                <a:ext cx="2260491" cy="332142"/>
              </a:xfrm>
              <a:prstGeom prst="rect">
                <a:avLst/>
              </a:prstGeom>
              <a:blipFill>
                <a:blip r:embed="rId23"/>
                <a:stretch>
                  <a:fillRect l="-1111" t="-11111" r="-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/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7EF756F7-A79B-1045-B44D-806B6A5EB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651631"/>
                <a:ext cx="1331711" cy="332142"/>
              </a:xfrm>
              <a:prstGeom prst="rect">
                <a:avLst/>
              </a:prstGeom>
              <a:blipFill>
                <a:blip r:embed="rId24"/>
                <a:stretch>
                  <a:fillRect l="-1869" t="-11111" b="-2222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/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400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19EC6E-4835-CF42-B56F-8E35866EB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0934" y="1091803"/>
                <a:ext cx="274114" cy="615553"/>
              </a:xfrm>
              <a:prstGeom prst="rect">
                <a:avLst/>
              </a:prstGeom>
              <a:blipFill>
                <a:blip r:embed="rId25"/>
                <a:stretch>
                  <a:fillRect l="-39130" r="-34783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/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[⋯]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nor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yields</m:t>
                          </m:r>
                        </m:e>
                      </m:groupCh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DE" sz="14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40A631B-2A3C-0442-80CE-AF5BB512C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8576" y="1776423"/>
                <a:ext cx="1384482" cy="332142"/>
              </a:xfrm>
              <a:prstGeom prst="rect">
                <a:avLst/>
              </a:prstGeom>
              <a:blipFill>
                <a:blip r:embed="rId26"/>
                <a:stretch>
                  <a:fillRect t="-7143" b="-214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>
            <a:extLst>
              <a:ext uri="{FF2B5EF4-FFF2-40B4-BE49-F238E27FC236}">
                <a16:creationId xmlns:a16="http://schemas.microsoft.com/office/drawing/2014/main" id="{5329B32F-DB89-5649-B0DD-E34BD39ADF35}"/>
              </a:ext>
            </a:extLst>
          </p:cNvPr>
          <p:cNvSpPr/>
          <p:nvPr/>
        </p:nvSpPr>
        <p:spPr>
          <a:xfrm>
            <a:off x="6372574" y="2352470"/>
            <a:ext cx="5819426" cy="127260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Highest Matches per Type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3FAD0799-3202-F344-90D1-574F7BE38720}"/>
              </a:ext>
            </a:extLst>
          </p:cNvPr>
          <p:cNvGraphicFramePr>
            <a:graphicFrameLocks noGrp="1"/>
          </p:cNvGraphicFramePr>
          <p:nvPr/>
        </p:nvGraphicFramePr>
        <p:xfrm>
          <a:off x="6909481" y="2527002"/>
          <a:ext cx="511092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7732">
                  <a:extLst>
                    <a:ext uri="{9D8B030D-6E8A-4147-A177-3AD203B41FA5}">
                      <a16:colId xmlns:a16="http://schemas.microsoft.com/office/drawing/2014/main" val="43666712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1967058278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2950892430"/>
                    </a:ext>
                  </a:extLst>
                </a:gridCol>
                <a:gridCol w="1277732">
                  <a:extLst>
                    <a:ext uri="{9D8B030D-6E8A-4147-A177-3AD203B41FA5}">
                      <a16:colId xmlns:a16="http://schemas.microsoft.com/office/drawing/2014/main" val="3444213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FFT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Hamming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Welch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96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400" dirty="0"/>
                        <a:t>Best 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11011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369532"/>
                  </a:ext>
                </a:extLst>
              </a:tr>
            </a:tbl>
          </a:graphicData>
        </a:graphic>
      </p:graphicFrame>
      <p:sp>
        <p:nvSpPr>
          <p:cNvPr id="156" name="Rectangle 155">
            <a:extLst>
              <a:ext uri="{FF2B5EF4-FFF2-40B4-BE49-F238E27FC236}">
                <a16:creationId xmlns:a16="http://schemas.microsoft.com/office/drawing/2014/main" id="{FB674CB4-7D52-B04B-AFF5-A217D23012CC}"/>
              </a:ext>
            </a:extLst>
          </p:cNvPr>
          <p:cNvSpPr/>
          <p:nvPr/>
        </p:nvSpPr>
        <p:spPr>
          <a:xfrm>
            <a:off x="6379642" y="3623079"/>
            <a:ext cx="5815976" cy="11437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Match Slope Direction</a:t>
            </a:r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0081AAA-6CF0-8E44-9C29-22FDA2D1929C}"/>
              </a:ext>
            </a:extLst>
          </p:cNvPr>
          <p:cNvCxnSpPr/>
          <p:nvPr/>
        </p:nvCxnSpPr>
        <p:spPr>
          <a:xfrm>
            <a:off x="4058906" y="1776423"/>
            <a:ext cx="729048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E63A8F1-828C-C248-B3F0-14927AA60C4C}"/>
              </a:ext>
            </a:extLst>
          </p:cNvPr>
          <p:cNvCxnSpPr>
            <a:cxnSpLocks/>
          </p:cNvCxnSpPr>
          <p:nvPr/>
        </p:nvCxnSpPr>
        <p:spPr>
          <a:xfrm>
            <a:off x="6246160" y="1797316"/>
            <a:ext cx="277846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8CD7434A-9303-D24A-B994-F8D259186DC3}"/>
              </a:ext>
            </a:extLst>
          </p:cNvPr>
          <p:cNvCxnSpPr>
            <a:cxnSpLocks/>
          </p:cNvCxnSpPr>
          <p:nvPr/>
        </p:nvCxnSpPr>
        <p:spPr>
          <a:xfrm>
            <a:off x="6216673" y="3943097"/>
            <a:ext cx="417247" cy="0"/>
          </a:xfrm>
          <a:prstGeom prst="straightConnector1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wn Arrow 14">
            <a:extLst>
              <a:ext uri="{FF2B5EF4-FFF2-40B4-BE49-F238E27FC236}">
                <a16:creationId xmlns:a16="http://schemas.microsoft.com/office/drawing/2014/main" id="{2B7F3206-E27E-C64B-AF25-6AD6156CBB8E}"/>
              </a:ext>
            </a:extLst>
          </p:cNvPr>
          <p:cNvSpPr/>
          <p:nvPr/>
        </p:nvSpPr>
        <p:spPr>
          <a:xfrm>
            <a:off x="7161488" y="2152497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0" name="Down Arrow 159">
            <a:extLst>
              <a:ext uri="{FF2B5EF4-FFF2-40B4-BE49-F238E27FC236}">
                <a16:creationId xmlns:a16="http://schemas.microsoft.com/office/drawing/2014/main" id="{EAEA9609-2D8D-F143-A968-1664DE36A3A9}"/>
              </a:ext>
            </a:extLst>
          </p:cNvPr>
          <p:cNvSpPr/>
          <p:nvPr/>
        </p:nvSpPr>
        <p:spPr>
          <a:xfrm>
            <a:off x="7182090" y="3356854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E10F7DC-54B1-D64E-9D27-F63D20C4DE01}"/>
              </a:ext>
            </a:extLst>
          </p:cNvPr>
          <p:cNvSpPr/>
          <p:nvPr/>
        </p:nvSpPr>
        <p:spPr>
          <a:xfrm>
            <a:off x="6379642" y="4766827"/>
            <a:ext cx="5819426" cy="208843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 anchorCtr="0"/>
          <a:lstStyle/>
          <a:p>
            <a:pPr algn="ctr"/>
            <a:r>
              <a:rPr lang="en-DE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Miminize Statistical Metric</a:t>
            </a:r>
          </a:p>
        </p:txBody>
      </p:sp>
      <p:sp>
        <p:nvSpPr>
          <p:cNvPr id="162" name="Down Arrow 161">
            <a:extLst>
              <a:ext uri="{FF2B5EF4-FFF2-40B4-BE49-F238E27FC236}">
                <a16:creationId xmlns:a16="http://schemas.microsoft.com/office/drawing/2014/main" id="{6CEBB2C0-8123-5844-BD24-94445AC30F35}"/>
              </a:ext>
            </a:extLst>
          </p:cNvPr>
          <p:cNvSpPr/>
          <p:nvPr/>
        </p:nvSpPr>
        <p:spPr>
          <a:xfrm>
            <a:off x="7201039" y="4559159"/>
            <a:ext cx="648990" cy="49261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/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𝑡𝑟𝑒𝑛𝑑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∣1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∣</m:t>
                            </m:r>
                          </m:den>
                        </m:f>
                      </m:e>
                    </m:d>
                  </m:oMath>
                </a14:m>
                <a:r>
                  <a:rPr lang="en-DE" dirty="0"/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F9F51E-7964-A948-9096-1493E1E1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37" y="3877259"/>
                <a:ext cx="3930884" cy="526747"/>
              </a:xfrm>
              <a:prstGeom prst="rect">
                <a:avLst/>
              </a:prstGeom>
              <a:blipFill>
                <a:blip r:embed="rId27"/>
                <a:stretch>
                  <a:fillRect l="-2258" r="-2581" b="-95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BEB9C9-F8B5-FA49-B98E-13B21B8FEBAB}"/>
                  </a:ext>
                </a:extLst>
              </p:cNvPr>
              <p:cNvSpPr txBox="1"/>
              <p:nvPr/>
            </p:nvSpPr>
            <p:spPr>
              <a:xfrm>
                <a:off x="6133948" y="5463816"/>
                <a:ext cx="5815976" cy="472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≔|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BEB9C9-F8B5-FA49-B98E-13B21B8FE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948" y="5463816"/>
                <a:ext cx="5815976" cy="472950"/>
              </a:xfrm>
              <a:prstGeom prst="rect">
                <a:avLst/>
              </a:prstGeom>
              <a:blipFill>
                <a:blip r:embed="rId28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112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96000" y="342473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Phase Shift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E779EE1-D746-09D9-769F-61B52218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93" y="1060806"/>
            <a:ext cx="7577707" cy="42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4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of fast </a:t>
            </a:r>
            <a:r>
              <a:rPr lang="en-US" dirty="0" err="1"/>
              <a:t>fourier</a:t>
            </a:r>
            <a:r>
              <a:rPr lang="en-US" dirty="0"/>
              <a:t> Transform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5432889" y="85619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Spectral Leakage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679BC39E-5282-A28A-009E-C62474FA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39" y="316451"/>
            <a:ext cx="6355362" cy="684423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FB67D7F-5F43-572F-4084-7697B08A98A9}"/>
              </a:ext>
            </a:extLst>
          </p:cNvPr>
          <p:cNvSpPr/>
          <p:nvPr/>
        </p:nvSpPr>
        <p:spPr>
          <a:xfrm>
            <a:off x="7500135" y="5791535"/>
            <a:ext cx="1397285" cy="750014"/>
          </a:xfrm>
          <a:prstGeom prst="fram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16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965DF3-75C8-2F44-B84A-2C9FF8C4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DE" sz="400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83693F-D4A8-BF46-8F38-8A271D869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C8106-8EA4-4144-85EA-C27442199B87}"/>
              </a:ext>
            </a:extLst>
          </p:cNvPr>
          <p:cNvSpPr txBox="1"/>
          <p:nvPr/>
        </p:nvSpPr>
        <p:spPr>
          <a:xfrm>
            <a:off x="4541182" y="1074038"/>
            <a:ext cx="6870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DE" dirty="0"/>
              <a:t>Key Concepts</a:t>
            </a:r>
          </a:p>
          <a:p>
            <a:pPr marL="342900" indent="-342900">
              <a:buAutoNum type="arabicPeriod"/>
            </a:pPr>
            <a:r>
              <a:rPr lang="en-US" dirty="0"/>
              <a:t>I</a:t>
            </a:r>
            <a:r>
              <a:rPr lang="en-DE" dirty="0"/>
              <a:t>ntroduction DTW </a:t>
            </a:r>
          </a:p>
          <a:p>
            <a:pPr marL="342900" indent="-342900">
              <a:buAutoNum type="arabicPeriod"/>
            </a:pPr>
            <a:r>
              <a:rPr lang="en-DE" dirty="0"/>
              <a:t>Methodology</a:t>
            </a:r>
          </a:p>
          <a:p>
            <a:pPr marL="800100" lvl="1" indent="-342900">
              <a:buAutoNum type="arabicPeriod"/>
            </a:pPr>
            <a:r>
              <a:rPr lang="en-DE" dirty="0"/>
              <a:t>Encoding of time series pool</a:t>
            </a:r>
          </a:p>
          <a:p>
            <a:pPr marL="800100" lvl="1" indent="-342900">
              <a:buAutoNum type="arabicPeriod"/>
            </a:pPr>
            <a:r>
              <a:rPr lang="en-DE" dirty="0"/>
              <a:t>Matching time series</a:t>
            </a:r>
          </a:p>
          <a:p>
            <a:pPr marL="800100" lvl="1" indent="-342900">
              <a:buAutoNum type="arabicPeriod"/>
            </a:pPr>
            <a:r>
              <a:rPr lang="en-DE" dirty="0"/>
              <a:t>Challenges</a:t>
            </a:r>
          </a:p>
          <a:p>
            <a:pPr marL="342900" indent="-342900">
              <a:buAutoNum type="arabicPeriod"/>
            </a:pPr>
            <a:r>
              <a:rPr lang="en-DE" dirty="0"/>
              <a:t>Window Functions</a:t>
            </a:r>
          </a:p>
          <a:p>
            <a:pPr marL="342900" indent="-342900">
              <a:buAutoNum type="arabicPeriod"/>
            </a:pPr>
            <a:r>
              <a:rPr lang="en-DE" dirty="0"/>
              <a:t>Frequency Intervals</a:t>
            </a:r>
          </a:p>
          <a:p>
            <a:pPr marL="342900" indent="-342900">
              <a:buAutoNum type="arabicPeriod"/>
            </a:pPr>
            <a:r>
              <a:rPr lang="en-DE" dirty="0"/>
              <a:t>Data Pool - Analysis Overview</a:t>
            </a:r>
          </a:p>
          <a:p>
            <a:pPr marL="342900" indent="-342900">
              <a:buAutoNum type="arabicPeriod"/>
            </a:pPr>
            <a:r>
              <a:rPr lang="en-DE" dirty="0"/>
              <a:t>Demo / R</a:t>
            </a:r>
            <a:r>
              <a:rPr lang="en-US" dirty="0"/>
              <a:t>e</a:t>
            </a:r>
            <a:r>
              <a:rPr lang="en-DE" dirty="0"/>
              <a:t>sults Overview </a:t>
            </a:r>
          </a:p>
          <a:p>
            <a:pPr marL="342900" indent="-342900">
              <a:buAutoNum type="arabicPeriod"/>
            </a:pPr>
            <a:r>
              <a:rPr lang="en-DE" dirty="0"/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5979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Hamming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98F1B7E-7447-D39C-CDC8-99A23105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07" y="562459"/>
            <a:ext cx="6419110" cy="596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Window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Welch’s Method</a:t>
            </a:r>
          </a:p>
        </p:txBody>
      </p:sp>
      <p:pic>
        <p:nvPicPr>
          <p:cNvPr id="5" name="Picture 4" descr="Graphical user interface, chart, application, histogram&#10;&#10;Description automatically generated">
            <a:extLst>
              <a:ext uri="{FF2B5EF4-FFF2-40B4-BE49-F238E27FC236}">
                <a16:creationId xmlns:a16="http://schemas.microsoft.com/office/drawing/2014/main" id="{BF9ACEBE-526A-6E82-52A3-7E2A85A07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832879"/>
            <a:ext cx="7232493" cy="55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8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Frequency Intervals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F9E876-40F4-EA45-858D-FDE1DC01772D}"/>
              </a:ext>
            </a:extLst>
          </p:cNvPr>
          <p:cNvSpPr txBox="1"/>
          <p:nvPr/>
        </p:nvSpPr>
        <p:spPr>
          <a:xfrm>
            <a:off x="6018516" y="100794"/>
            <a:ext cx="774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Frequency Intervals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A84382BB-5030-078C-F19B-CD41211F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346" y="1042827"/>
            <a:ext cx="4772346" cy="47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12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Pool Analysis Overview</a:t>
            </a:r>
          </a:p>
        </p:txBody>
      </p:sp>
    </p:spTree>
    <p:extLst>
      <p:ext uri="{BB962C8B-B14F-4D97-AF65-F5344CB8AC3E}">
        <p14:creationId xmlns:p14="http://schemas.microsoft.com/office/powerpoint/2010/main" val="3113394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B9FA817A-AA78-B348-86FC-E59A90398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2B102-7A9E-690A-E291-4040CECE6274}"/>
              </a:ext>
            </a:extLst>
          </p:cNvPr>
          <p:cNvSpPr txBox="1"/>
          <p:nvPr/>
        </p:nvSpPr>
        <p:spPr>
          <a:xfrm>
            <a:off x="2984203" y="311888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M4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8CA05-0D93-7B5D-66C8-1C1EFAE90B16}"/>
              </a:ext>
            </a:extLst>
          </p:cNvPr>
          <p:cNvSpPr txBox="1"/>
          <p:nvPr/>
        </p:nvSpPr>
        <p:spPr>
          <a:xfrm>
            <a:off x="8424529" y="311888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UCR</a:t>
            </a:r>
          </a:p>
        </p:txBody>
      </p:sp>
    </p:spTree>
    <p:extLst>
      <p:ext uri="{BB962C8B-B14F-4D97-AF65-F5344CB8AC3E}">
        <p14:creationId xmlns:p14="http://schemas.microsoft.com/office/powerpoint/2010/main" val="21096651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23FB7F-E58B-DD44-8C9A-9ACD2A08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15607FD-E33E-9649-8929-F3C82675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990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48F022-7B7F-0977-A7F9-1E71CDA4B18C}"/>
              </a:ext>
            </a:extLst>
          </p:cNvPr>
          <p:cNvSpPr txBox="1"/>
          <p:nvPr/>
        </p:nvSpPr>
        <p:spPr>
          <a:xfrm>
            <a:off x="5642343" y="318976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M4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CD302-623C-E27C-7F52-3BC8DF869505}"/>
              </a:ext>
            </a:extLst>
          </p:cNvPr>
          <p:cNvSpPr txBox="1"/>
          <p:nvPr/>
        </p:nvSpPr>
        <p:spPr>
          <a:xfrm>
            <a:off x="5642342" y="3194693"/>
            <a:ext cx="1112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800" b="1" dirty="0"/>
              <a:t>UCR</a:t>
            </a:r>
          </a:p>
        </p:txBody>
      </p:sp>
    </p:spTree>
    <p:extLst>
      <p:ext uri="{BB962C8B-B14F-4D97-AF65-F5344CB8AC3E}">
        <p14:creationId xmlns:p14="http://schemas.microsoft.com/office/powerpoint/2010/main" val="1191871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41767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88" y="560881"/>
            <a:ext cx="10233531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5200" dirty="0"/>
              <a:t>Computational Complexity – TS Search </a:t>
            </a:r>
            <a:r>
              <a:rPr lang="en-US" sz="5200" dirty="0" err="1"/>
              <a:t>AlgorithM</a:t>
            </a:r>
            <a:endParaRPr lang="en-US" sz="5200" dirty="0"/>
          </a:p>
        </p:txBody>
      </p:sp>
      <p:pic>
        <p:nvPicPr>
          <p:cNvPr id="3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DB58C2F6-E051-4A4E-B18F-253A2136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6" y="3272578"/>
            <a:ext cx="5828261" cy="30598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CC35F0-AE2B-3BE7-F20C-88FCAEFDC708}"/>
                  </a:ext>
                </a:extLst>
              </p:cNvPr>
              <p:cNvSpPr txBox="1"/>
              <p:nvPr/>
            </p:nvSpPr>
            <p:spPr>
              <a:xfrm>
                <a:off x="893852" y="2094067"/>
                <a:ext cx="22670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CC35F0-AE2B-3BE7-F20C-88FCAEFDC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852" y="2094067"/>
                <a:ext cx="2267062" cy="430887"/>
              </a:xfrm>
              <a:prstGeom prst="rect">
                <a:avLst/>
              </a:prstGeom>
              <a:blipFill>
                <a:blip r:embed="rId4"/>
                <a:stretch>
                  <a:fillRect b="-382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5BF511-1360-A3AF-8489-2140B3E10D1D}"/>
              </a:ext>
            </a:extLst>
          </p:cNvPr>
          <p:cNvSpPr txBox="1"/>
          <p:nvPr/>
        </p:nvSpPr>
        <p:spPr>
          <a:xfrm>
            <a:off x="4131055" y="2248735"/>
            <a:ext cx="462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 = no. of series in pool</a:t>
            </a:r>
          </a:p>
          <a:p>
            <a:pPr algn="ctr"/>
            <a:r>
              <a:rPr lang="en-US" i="1" dirty="0"/>
              <a:t>n = no. of time steps</a:t>
            </a:r>
          </a:p>
          <a:p>
            <a:pPr algn="ctr"/>
            <a:r>
              <a:rPr lang="en-US" i="1" dirty="0"/>
              <a:t>y = no. of computations / time complexity</a:t>
            </a:r>
            <a:endParaRPr lang="en-DE" i="1" dirty="0"/>
          </a:p>
        </p:txBody>
      </p:sp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F0F5105D-9682-F53D-3CDA-17DC5F746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682" y="3246528"/>
            <a:ext cx="5463471" cy="3346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CCE56-95BF-B795-7122-DC109FCBFEF1}"/>
                  </a:ext>
                </a:extLst>
              </p:cNvPr>
              <p:cNvSpPr txBox="1"/>
              <p:nvPr/>
            </p:nvSpPr>
            <p:spPr>
              <a:xfrm>
                <a:off x="7833574" y="1993554"/>
                <a:ext cx="226706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CCCE56-95BF-B795-7122-DC109FCBF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574" y="1993554"/>
                <a:ext cx="2267062" cy="430887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9127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</p:spTree>
    <p:extLst>
      <p:ext uri="{BB962C8B-B14F-4D97-AF65-F5344CB8AC3E}">
        <p14:creationId xmlns:p14="http://schemas.microsoft.com/office/powerpoint/2010/main" val="346861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3C90586-AE32-95DE-3551-397B0A1D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977" y="666964"/>
            <a:ext cx="8286107" cy="552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Key Concepts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8D216-8E4E-B832-151F-564FACCB1281}"/>
              </a:ext>
            </a:extLst>
          </p:cNvPr>
          <p:cNvSpPr txBox="1"/>
          <p:nvPr/>
        </p:nvSpPr>
        <p:spPr>
          <a:xfrm>
            <a:off x="4383643" y="1181528"/>
            <a:ext cx="78802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Time Series Retrieval – Key Idea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2400" dirty="0"/>
              <a:t>Dimensionality Reduction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2400" dirty="0"/>
              <a:t>reduction in computation times</a:t>
            </a:r>
          </a:p>
          <a:p>
            <a:pPr lvl="1"/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r>
              <a:rPr lang="en-DE" sz="2400" b="1" dirty="0"/>
              <a:t>Time S</a:t>
            </a:r>
            <a:r>
              <a:rPr lang="en-US" sz="2400" b="1" dirty="0"/>
              <a:t>e</a:t>
            </a:r>
            <a:r>
              <a:rPr lang="en-DE" sz="2400" b="1" dirty="0"/>
              <a:t>ries Similarity Classifications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lock-step, elastic, threshold-based and pattern based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Time-rigid vs time-flexible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Feature-based methods</a:t>
            </a: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3" t="24542" r="50404" b="50868"/>
          <a:stretch/>
        </p:blipFill>
        <p:spPr>
          <a:xfrm>
            <a:off x="3935002" y="354407"/>
            <a:ext cx="7500134" cy="25479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290639-059C-239B-6B07-3E3B767C184C}"/>
              </a:ext>
            </a:extLst>
          </p:cNvPr>
          <p:cNvSpPr txBox="1"/>
          <p:nvPr/>
        </p:nvSpPr>
        <p:spPr>
          <a:xfrm>
            <a:off x="4076700" y="3524036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Matches with similar “similarity” compared to 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a fraction of the computational cost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6739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1" r="50522" b="26186"/>
          <a:stretch/>
        </p:blipFill>
        <p:spPr>
          <a:xfrm>
            <a:off x="3962959" y="1323260"/>
            <a:ext cx="7564945" cy="2492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FB843C-E4D0-7877-FF0B-C59343372AD6}"/>
              </a:ext>
            </a:extLst>
          </p:cNvPr>
          <p:cNvSpPr txBox="1"/>
          <p:nvPr/>
        </p:nvSpPr>
        <p:spPr>
          <a:xfrm>
            <a:off x="4251660" y="4281977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Phase shift can negatively impact the results if it is not controlled for (if summary statistics are not chosen wisely)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BC0BFD-761C-DD4F-A5D6-C188B2C5A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8" t="-1208" r="1192" b="-1259"/>
          <a:stretch/>
        </p:blipFill>
        <p:spPr>
          <a:xfrm>
            <a:off x="3948974" y="143842"/>
            <a:ext cx="7881615" cy="5424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 and summary statistics must be considered and chosen well for search OR manual analysis is required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22502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Mixed results with some patterns are found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8DB4C0D-DC84-7050-548E-4A38BD738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560" y="366074"/>
            <a:ext cx="7613151" cy="507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4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Results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2F22E-B312-5764-97DC-6A8E5427B001}"/>
              </a:ext>
            </a:extLst>
          </p:cNvPr>
          <p:cNvSpPr txBox="1"/>
          <p:nvPr/>
        </p:nvSpPr>
        <p:spPr>
          <a:xfrm>
            <a:off x="4169467" y="5568596"/>
            <a:ext cx="7276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 score indicate that windows are beneficial to time search search algorithm (Welch’s Method) to combat errors through spectral leakage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1C37C93-4793-3855-42B6-4EDF2706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206" y="531196"/>
            <a:ext cx="7276244" cy="503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8CDD8C-CBD9-910A-3079-50CE0278AB50}"/>
              </a:ext>
            </a:extLst>
          </p:cNvPr>
          <p:cNvSpPr txBox="1"/>
          <p:nvPr/>
        </p:nvSpPr>
        <p:spPr>
          <a:xfrm>
            <a:off x="4008206" y="565242"/>
            <a:ext cx="727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Match score count by window type</a:t>
            </a:r>
          </a:p>
        </p:txBody>
      </p:sp>
    </p:spTree>
    <p:extLst>
      <p:ext uri="{BB962C8B-B14F-4D97-AF65-F5344CB8AC3E}">
        <p14:creationId xmlns:p14="http://schemas.microsoft.com/office/powerpoint/2010/main" val="3352442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Discussion and Future Work</a:t>
            </a:r>
          </a:p>
        </p:txBody>
      </p:sp>
      <p:pic>
        <p:nvPicPr>
          <p:cNvPr id="3" name="Picture 2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734EA785-1A8A-CF7A-5B7C-62DFF05C6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40" y="232107"/>
            <a:ext cx="5800924" cy="3867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0ABC7-547D-1B7A-CA8C-6950CD34F463}"/>
              </a:ext>
            </a:extLst>
          </p:cNvPr>
          <p:cNvSpPr txBox="1"/>
          <p:nvPr/>
        </p:nvSpPr>
        <p:spPr>
          <a:xfrm>
            <a:off x="4190015" y="4520632"/>
            <a:ext cx="72762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FFT together with window functions and summary statistics is </a:t>
            </a:r>
            <a:r>
              <a:rPr lang="en-US" b="1" dirty="0"/>
              <a:t>powerful fast tool that leads to good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</a:t>
            </a:r>
            <a:r>
              <a:rPr lang="en-DE" b="1" dirty="0"/>
              <a:t>cale-invariant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DE" dirty="0"/>
              <a:t>requency-domain devoid of temporal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</a:t>
            </a:r>
            <a:r>
              <a:rPr lang="en-DE" b="1" dirty="0"/>
              <a:t>o</a:t>
            </a:r>
            <a:r>
              <a:rPr lang="en-DE" dirty="0"/>
              <a:t> single metric in time series search algorithm serves </a:t>
            </a:r>
            <a:r>
              <a:rPr lang="en-DE" b="1" dirty="0"/>
              <a:t>as silver bullet</a:t>
            </a:r>
          </a:p>
        </p:txBody>
      </p:sp>
    </p:spTree>
    <p:extLst>
      <p:ext uri="{BB962C8B-B14F-4D97-AF65-F5344CB8AC3E}">
        <p14:creationId xmlns:p14="http://schemas.microsoft.com/office/powerpoint/2010/main" val="2834792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Discussion and Future Work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54D5F85-6EC1-2266-5501-48F90D36B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20" y="595902"/>
            <a:ext cx="7717032" cy="5342561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32F6D49E-B72D-2986-B003-F1EB895B11E9}"/>
              </a:ext>
            </a:extLst>
          </p:cNvPr>
          <p:cNvSpPr/>
          <p:nvPr/>
        </p:nvSpPr>
        <p:spPr>
          <a:xfrm>
            <a:off x="9863191" y="1006867"/>
            <a:ext cx="1294544" cy="4654194"/>
          </a:xfrm>
          <a:prstGeom prst="frame">
            <a:avLst>
              <a:gd name="adj1" fmla="val 7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50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B89DA0-FBFF-F8A3-3EA7-E0979F50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4" y="2034363"/>
            <a:ext cx="11174819" cy="903767"/>
          </a:xfrm>
        </p:spPr>
        <p:txBody>
          <a:bodyPr>
            <a:normAutofit/>
          </a:bodyPr>
          <a:lstStyle/>
          <a:p>
            <a:pPr algn="ctr"/>
            <a:r>
              <a:rPr lang="en-DE" sz="4800" b="1" dirty="0"/>
              <a:t>Thank You!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0DBA22-1149-F872-0DCF-B18C168D2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35" y="1304261"/>
            <a:ext cx="0" cy="0"/>
          </a:xfrm>
        </p:spPr>
        <p:txBody>
          <a:bodyPr>
            <a:noAutofit/>
          </a:bodyPr>
          <a:lstStyle/>
          <a:p>
            <a:endParaRPr lang="en-DE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7ADF81B-D79E-21B2-D876-72041BC130CB}"/>
              </a:ext>
            </a:extLst>
          </p:cNvPr>
          <p:cNvSpPr txBox="1">
            <a:spLocks/>
          </p:cNvSpPr>
          <p:nvPr/>
        </p:nvSpPr>
        <p:spPr>
          <a:xfrm>
            <a:off x="453655" y="354773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DE" sz="4000" b="1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83173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D8D216-8E4E-B832-151F-564FACCB1281}"/>
              </a:ext>
            </a:extLst>
          </p:cNvPr>
          <p:cNvSpPr txBox="1"/>
          <p:nvPr/>
        </p:nvSpPr>
        <p:spPr>
          <a:xfrm>
            <a:off x="4527482" y="1245775"/>
            <a:ext cx="75035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b="1" dirty="0"/>
              <a:t>Euclidean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DE" sz="2400" dirty="0"/>
              <a:t>ost widely-used similarity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Intuitive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flexible with different length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manage outliers,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Linear time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Limited in application in real-world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5912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Dynamic Time Warping (DTW)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7E44E3-2C6B-86D0-895F-32193C43AF67}"/>
              </a:ext>
            </a:extLst>
          </p:cNvPr>
          <p:cNvSpPr txBox="1"/>
          <p:nvPr/>
        </p:nvSpPr>
        <p:spPr>
          <a:xfrm>
            <a:off x="453073" y="3988360"/>
            <a:ext cx="6095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for comparison to our FFT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used time series similarity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total-path through 2 time series (warping) with exhaustive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Outliers can lead to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scalable (time complexity)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4A6C0C-E6D6-AAE7-5A97-CACEFB214650}"/>
              </a:ext>
            </a:extLst>
          </p:cNvPr>
          <p:cNvGrpSpPr/>
          <p:nvPr/>
        </p:nvGrpSpPr>
        <p:grpSpPr>
          <a:xfrm>
            <a:off x="1538472" y="6189642"/>
            <a:ext cx="3186584" cy="430887"/>
            <a:chOff x="3500701" y="370089"/>
            <a:chExt cx="3186584" cy="430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/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DE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7595" b="-85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DD7F5-9F49-7EC0-1117-A3FC1FD72C0B}"/>
                </a:ext>
              </a:extLst>
            </p:cNvPr>
            <p:cNvSpPr txBox="1"/>
            <p:nvPr/>
          </p:nvSpPr>
          <p:spPr>
            <a:xfrm>
              <a:off x="3500701" y="385477"/>
              <a:ext cx="276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Time Complexity: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854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34" y="2559189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Key Concepts </a:t>
            </a:r>
            <a:br>
              <a:rPr lang="en-US" dirty="0"/>
            </a:br>
            <a:r>
              <a:rPr lang="en-US" dirty="0"/>
              <a:t>Dynamic Time Warping (DTW)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17E44E3-2C6B-86D0-895F-32193C43AF67}"/>
              </a:ext>
            </a:extLst>
          </p:cNvPr>
          <p:cNvSpPr txBox="1"/>
          <p:nvPr/>
        </p:nvSpPr>
        <p:spPr>
          <a:xfrm>
            <a:off x="453073" y="3988360"/>
            <a:ext cx="60952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/>
              <a:t>DTW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for comparison to our FFT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Most used time series similarity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Minimal total-path through 2 time series (warping) with exhaustive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Outliers can lead to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scalable (time complexity)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DE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4A6C0C-E6D6-AAE7-5A97-CACEFB214650}"/>
              </a:ext>
            </a:extLst>
          </p:cNvPr>
          <p:cNvGrpSpPr/>
          <p:nvPr/>
        </p:nvGrpSpPr>
        <p:grpSpPr>
          <a:xfrm>
            <a:off x="1538472" y="6189642"/>
            <a:ext cx="3186584" cy="430887"/>
            <a:chOff x="3500701" y="370089"/>
            <a:chExt cx="3186584" cy="43088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/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DE" sz="28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0EBF7C-C1A5-C6C5-5F56-B5B97FEF7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885" y="370089"/>
                  <a:ext cx="99540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7595" b="-85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DD7F5-9F49-7EC0-1117-A3FC1FD72C0B}"/>
                </a:ext>
              </a:extLst>
            </p:cNvPr>
            <p:cNvSpPr txBox="1"/>
            <p:nvPr/>
          </p:nvSpPr>
          <p:spPr>
            <a:xfrm>
              <a:off x="3500701" y="385477"/>
              <a:ext cx="276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Time Complexity: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/>
        </p:nvGraphicFramePr>
        <p:xfrm>
          <a:off x="9168577" y="568553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S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36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412839" y="1551508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946392" y="237452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982980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914E7-D80A-9E17-0B76-BBF515054F2E}"/>
                  </a:ext>
                </a:extLst>
              </p:cNvPr>
              <p:cNvSpPr txBox="1"/>
              <p:nvPr/>
            </p:nvSpPr>
            <p:spPr>
              <a:xfrm>
                <a:off x="348179" y="2670069"/>
                <a:ext cx="6816866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−1)</m:t>
                          </m:r>
                        </m:e>
                      </m:d>
                    </m:oMath>
                  </m:oMathPara>
                </a14:m>
                <a:endParaRPr lang="en-DE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F1914E7-D80A-9E17-0B76-BBF515054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79" y="2670069"/>
                <a:ext cx="6816866" cy="354584"/>
              </a:xfrm>
              <a:prstGeom prst="rect">
                <a:avLst/>
              </a:prstGeom>
              <a:blipFill>
                <a:blip r:embed="rId5"/>
                <a:stretch>
                  <a:fillRect l="-372" b="-241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46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E8AEF2-EC8C-4F3D-003D-075564DDE4E1}"/>
              </a:ext>
            </a:extLst>
          </p:cNvPr>
          <p:cNvGrpSpPr/>
          <p:nvPr/>
        </p:nvGrpSpPr>
        <p:grpSpPr>
          <a:xfrm>
            <a:off x="6189585" y="-304003"/>
            <a:ext cx="6606282" cy="7462462"/>
            <a:chOff x="4835706" y="-318386"/>
            <a:chExt cx="6606282" cy="7462462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021F4EEA-99A9-84A8-CAB3-34BE2202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706" y="2739888"/>
              <a:ext cx="6606282" cy="4404188"/>
            </a:xfrm>
            <a:prstGeom prst="rect">
              <a:avLst/>
            </a:prstGeom>
          </p:spPr>
        </p:pic>
        <p:pic>
          <p:nvPicPr>
            <p:cNvPr id="7" name="Picture 6" descr="A picture containing text, screenshot, picture frame&#10;&#10;Description automatically generated">
              <a:extLst>
                <a:ext uri="{FF2B5EF4-FFF2-40B4-BE49-F238E27FC236}">
                  <a16:creationId xmlns:a16="http://schemas.microsoft.com/office/drawing/2014/main" id="{262A5FC9-6162-5D42-562C-A25FBE74F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3937" y="-318386"/>
              <a:ext cx="5486400" cy="36576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706710-0E72-DF94-7156-C8F2F0AADC16}"/>
                </a:ext>
              </a:extLst>
            </p:cNvPr>
            <p:cNvSpPr txBox="1"/>
            <p:nvPr/>
          </p:nvSpPr>
          <p:spPr>
            <a:xfrm>
              <a:off x="10006644" y="5651173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0920-0DB6-9348-1134-21A673F06936}"/>
                </a:ext>
              </a:extLst>
            </p:cNvPr>
            <p:cNvSpPr txBox="1"/>
            <p:nvPr/>
          </p:nvSpPr>
          <p:spPr>
            <a:xfrm>
              <a:off x="8252271" y="4421340"/>
              <a:ext cx="677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A8FCAF-8F02-ED01-4CE1-DF908DC1D81A}"/>
                </a:ext>
              </a:extLst>
            </p:cNvPr>
            <p:cNvSpPr txBox="1"/>
            <p:nvPr/>
          </p:nvSpPr>
          <p:spPr>
            <a:xfrm>
              <a:off x="6390714" y="1334596"/>
              <a:ext cx="6772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>
                  <a:solidFill>
                    <a:srgbClr val="0070C0"/>
                  </a:solidFill>
                </a:rPr>
                <a:t>TS 2 (j)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BD1539-834E-022D-2476-28A56F0E87A8}"/>
                </a:ext>
              </a:extLst>
            </p:cNvPr>
            <p:cNvSpPr txBox="1"/>
            <p:nvPr/>
          </p:nvSpPr>
          <p:spPr>
            <a:xfrm>
              <a:off x="9781954" y="2374523"/>
              <a:ext cx="110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TS 1 (i)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D27065-0A56-6A2D-55C4-4079FA41435E}"/>
                </a:ext>
              </a:extLst>
            </p:cNvPr>
            <p:cNvSpPr txBox="1"/>
            <p:nvPr/>
          </p:nvSpPr>
          <p:spPr>
            <a:xfrm>
              <a:off x="8443844" y="201818"/>
              <a:ext cx="13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Cost Matrix</a:t>
              </a:r>
            </a:p>
          </p:txBody>
        </p:sp>
      </p:grp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BB492376-8EB2-54A3-180F-8AAEB6626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03164"/>
              </p:ext>
            </p:extLst>
          </p:nvPr>
        </p:nvGraphicFramePr>
        <p:xfrm>
          <a:off x="9168577" y="570999"/>
          <a:ext cx="1967256" cy="1069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752">
                  <a:extLst>
                    <a:ext uri="{9D8B030D-6E8A-4147-A177-3AD203B41FA5}">
                      <a16:colId xmlns:a16="http://schemas.microsoft.com/office/drawing/2014/main" val="2555792102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4048224089"/>
                    </a:ext>
                  </a:extLst>
                </a:gridCol>
                <a:gridCol w="655752">
                  <a:extLst>
                    <a:ext uri="{9D8B030D-6E8A-4147-A177-3AD203B41FA5}">
                      <a16:colId xmlns:a16="http://schemas.microsoft.com/office/drawing/2014/main" val="2979865915"/>
                    </a:ext>
                  </a:extLst>
                </a:gridCol>
              </a:tblGrid>
              <a:tr h="323184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</a:t>
                      </a:r>
                      <a:endParaRPr lang="en-DE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75061"/>
                  </a:ext>
                </a:extLst>
              </a:tr>
              <a:tr h="42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j-1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j-1</a:t>
                      </a:r>
                      <a:endParaRPr lang="en-DE" sz="1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015120"/>
                  </a:ext>
                </a:extLst>
              </a:tr>
              <a:tr h="323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i-2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i-1 j-2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400" dirty="0"/>
                        <a:t>D</a:t>
                      </a:r>
                      <a:r>
                        <a:rPr lang="en-DE" sz="1400" baseline="-25000" dirty="0"/>
                        <a:t>i j-2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40311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12D7C1E1-746B-B222-FE70-5F8F503C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080874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2089</Words>
  <Application>Microsoft Macintosh PowerPoint</Application>
  <PresentationFormat>Widescreen</PresentationFormat>
  <Paragraphs>534</Paragraphs>
  <Slides>47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Cambria Math</vt:lpstr>
      <vt:lpstr>Open Sans</vt:lpstr>
      <vt:lpstr>Open Sans SemiBold</vt:lpstr>
      <vt:lpstr>Segoe UI</vt:lpstr>
      <vt:lpstr>Segoe UI Light</vt:lpstr>
      <vt:lpstr>Balancing Act</vt:lpstr>
      <vt:lpstr>Wellspring</vt:lpstr>
      <vt:lpstr>Star of the show</vt:lpstr>
      <vt:lpstr>Amusements</vt:lpstr>
      <vt:lpstr>Efficient Algorithms for Time Series REtrieval MSc Defense – Philipp Beer University of Nicosia</vt:lpstr>
      <vt:lpstr>Motivation</vt:lpstr>
      <vt:lpstr>Agenda</vt:lpstr>
      <vt:lpstr>Key Concepts</vt:lpstr>
      <vt:lpstr>Key Concepts  Euclidean Distance</vt:lpstr>
      <vt:lpstr>Key Concepts  Dynamic Time Warping (DTW)</vt:lpstr>
      <vt:lpstr>Key Concepts  Dynamic Time Warping (DTW)</vt:lpstr>
      <vt:lpstr>PowerPoint Presentation</vt:lpstr>
      <vt:lpstr>PowerPoint Presentation</vt:lpstr>
      <vt:lpstr>PowerPoint Presentation</vt:lpstr>
      <vt:lpstr>Key Concepts  Fast FOUrier Transform</vt:lpstr>
      <vt:lpstr>Methodology</vt:lpstr>
      <vt:lpstr>PowerPoint Presentation</vt:lpstr>
      <vt:lpstr>Window Functions</vt:lpstr>
      <vt:lpstr>PowerPoint Presentation</vt:lpstr>
      <vt:lpstr>PowerPoint Presentation</vt:lpstr>
      <vt:lpstr>PowerPoint Presentation</vt:lpstr>
      <vt:lpstr>Example Frequency Ranges</vt:lpstr>
      <vt:lpstr>PowerPoint Presentation</vt:lpstr>
      <vt:lpstr>MATCHING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of fast fourier Transform</vt:lpstr>
      <vt:lpstr>Challenges of fast fourier Transform</vt:lpstr>
      <vt:lpstr>Window Functions</vt:lpstr>
      <vt:lpstr>Window Functions</vt:lpstr>
      <vt:lpstr>Frequency Intervals</vt:lpstr>
      <vt:lpstr>Data Pool Analysis Overview</vt:lpstr>
      <vt:lpstr>PowerPoint Presentation</vt:lpstr>
      <vt:lpstr>PowerPoint Presentation</vt:lpstr>
      <vt:lpstr>Demo</vt:lpstr>
      <vt:lpstr>Computational Complexity – TS Search AlgorithM</vt:lpstr>
      <vt:lpstr>Results Overview</vt:lpstr>
      <vt:lpstr>Results Overview</vt:lpstr>
      <vt:lpstr>Results Overview</vt:lpstr>
      <vt:lpstr>Results Overview</vt:lpstr>
      <vt:lpstr>Results Overview</vt:lpstr>
      <vt:lpstr>Results Overview</vt:lpstr>
      <vt:lpstr>Results Overview</vt:lpstr>
      <vt:lpstr>Discussion and Future Work</vt:lpstr>
      <vt:lpstr>Discussion and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2022-05-08T13:43:24Z</dcterms:modified>
</cp:coreProperties>
</file>